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8" r:id="rId1"/>
  </p:sldMasterIdLst>
  <p:notesMasterIdLst>
    <p:notesMasterId r:id="rId28"/>
  </p:notesMasterIdLst>
  <p:sldIdLst>
    <p:sldId id="275" r:id="rId2"/>
    <p:sldId id="290" r:id="rId3"/>
    <p:sldId id="291" r:id="rId4"/>
    <p:sldId id="292" r:id="rId5"/>
    <p:sldId id="293" r:id="rId6"/>
    <p:sldId id="294" r:id="rId7"/>
    <p:sldId id="298" r:id="rId8"/>
    <p:sldId id="296" r:id="rId9"/>
    <p:sldId id="295" r:id="rId10"/>
    <p:sldId id="300" r:id="rId11"/>
    <p:sldId id="301" r:id="rId12"/>
    <p:sldId id="302" r:id="rId13"/>
    <p:sldId id="303" r:id="rId14"/>
    <p:sldId id="283" r:id="rId15"/>
    <p:sldId id="311" r:id="rId16"/>
    <p:sldId id="306" r:id="rId17"/>
    <p:sldId id="288" r:id="rId18"/>
    <p:sldId id="284" r:id="rId19"/>
    <p:sldId id="304" r:id="rId20"/>
    <p:sldId id="305" r:id="rId21"/>
    <p:sldId id="309" r:id="rId22"/>
    <p:sldId id="307" r:id="rId23"/>
    <p:sldId id="308" r:id="rId24"/>
    <p:sldId id="286" r:id="rId25"/>
    <p:sldId id="287" r:id="rId26"/>
    <p:sldId id="273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4374"/>
    <a:srgbClr val="004174"/>
    <a:srgbClr val="003D6D"/>
    <a:srgbClr val="1B2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23" autoAdjust="0"/>
    <p:restoredTop sz="81289" autoAdjust="0"/>
  </p:normalViewPr>
  <p:slideViewPr>
    <p:cSldViewPr snapToGrid="0">
      <p:cViewPr varScale="1">
        <p:scale>
          <a:sx n="67" d="100"/>
          <a:sy n="67" d="100"/>
        </p:scale>
        <p:origin x="158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75EA7-9A42-4DFE-8BAE-66CF57534BDF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0B253-91B2-42EF-902E-7B0EDCDE8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4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Structura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fisierelor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in Linux: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structura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fisierelor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linux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sunt sub forma de arbore (aka directory tree);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intr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-un folder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stochezi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multiple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fisiere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si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folosesti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foldere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ca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sa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iti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organizezi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info;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-in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linux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noi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numim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folderele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de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fapt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directoare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9760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04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✅ </a:t>
            </a:r>
            <a:r>
              <a:rPr lang="en-US" b="1" dirty="0"/>
              <a:t>Track Changes:</a:t>
            </a:r>
            <a:r>
              <a:rPr lang="en-US" dirty="0"/>
              <a:t> Keeps a history of modifications to files, enabling easy rollback.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Collaboration:</a:t>
            </a:r>
            <a:r>
              <a:rPr lang="en-US" dirty="0"/>
              <a:t> Allows multiple users to work on the same project without conflicts.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Backup &amp; Recovery:</a:t>
            </a:r>
            <a:r>
              <a:rPr lang="en-US" dirty="0"/>
              <a:t> Prevents data loss by storing different versions of a file.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Experimentation:</a:t>
            </a:r>
            <a:r>
              <a:rPr lang="en-US" dirty="0"/>
              <a:t> Enables branching and merging for testing new features safely.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Automation &amp; Deployment:</a:t>
            </a:r>
            <a:r>
              <a:rPr lang="en-US" dirty="0"/>
              <a:t> Integrates with CI/CD pipelines for efficient software delivery.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22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669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unix_text_editing_and_file_operations.sh -&gt; for examples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Basic vi: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Press insert to insert some text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get out press escape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Save changes :w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Exit without changes :q!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Vim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considerat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versiune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extensa a vi. Vim are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compatibilitate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inversa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cu vi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nu se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poate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spune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invers. Stie de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asemenea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autocomplete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poate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configurat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intermediul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unui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fisier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configurare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Creating files: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touch – create empty files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cat – append text/create new file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vi/vim – visual editor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nano – text editor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7285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De </a:t>
            </a:r>
            <a:r>
              <a:rPr lang="en-US" b="1" dirty="0" err="1"/>
              <a:t>ce</a:t>
            </a:r>
            <a:r>
              <a:rPr lang="en-US" b="1" dirty="0"/>
              <a:t> </a:t>
            </a:r>
            <a:r>
              <a:rPr lang="en-US" b="1" dirty="0" err="1"/>
              <a:t>să</a:t>
            </a:r>
            <a:r>
              <a:rPr lang="en-US" b="1" dirty="0"/>
              <a:t> </a:t>
            </a:r>
            <a:r>
              <a:rPr lang="en-US" b="1" dirty="0" err="1"/>
              <a:t>folosim</a:t>
            </a:r>
            <a:r>
              <a:rPr lang="en-US" b="1" dirty="0"/>
              <a:t> </a:t>
            </a:r>
            <a:r>
              <a:rPr lang="en-US" b="1" dirty="0" err="1"/>
              <a:t>redirecționarea</a:t>
            </a:r>
            <a:r>
              <a:rPr lang="en-US" b="1" dirty="0"/>
              <a:t> </a:t>
            </a:r>
            <a:r>
              <a:rPr lang="en-US" b="1" dirty="0" err="1"/>
              <a:t>ieșirii</a:t>
            </a:r>
            <a:r>
              <a:rPr lang="en-US" b="1" dirty="0"/>
              <a:t>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După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ai </a:t>
            </a:r>
            <a:r>
              <a:rPr lang="en-US" dirty="0" err="1"/>
              <a:t>învățat</a:t>
            </a:r>
            <a:r>
              <a:rPr lang="en-US" dirty="0"/>
              <a:t> cum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creezi</a:t>
            </a:r>
            <a:r>
              <a:rPr lang="en-US" dirty="0"/>
              <a:t>,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muți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ștergi</a:t>
            </a:r>
            <a:r>
              <a:rPr lang="en-US" dirty="0"/>
              <a:t> </a:t>
            </a:r>
            <a:r>
              <a:rPr lang="en-US" dirty="0" err="1"/>
              <a:t>fișiere</a:t>
            </a:r>
            <a:r>
              <a:rPr lang="en-US" dirty="0"/>
              <a:t>, </a:t>
            </a:r>
            <a:r>
              <a:rPr lang="en-US" dirty="0" err="1"/>
              <a:t>este</a:t>
            </a:r>
            <a:r>
              <a:rPr lang="en-US" dirty="0"/>
              <a:t> important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înțelegi</a:t>
            </a:r>
            <a:r>
              <a:rPr lang="en-US" dirty="0"/>
              <a:t> cum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controlezi</a:t>
            </a:r>
            <a:r>
              <a:rPr lang="en-US" dirty="0"/>
              <a:t> </a:t>
            </a:r>
            <a:r>
              <a:rPr lang="en-US" dirty="0" err="1"/>
              <a:t>eficient</a:t>
            </a:r>
            <a:r>
              <a:rPr lang="en-US" dirty="0"/>
              <a:t> </a:t>
            </a:r>
            <a:r>
              <a:rPr lang="en-US" b="1" dirty="0" err="1"/>
              <a:t>ieșirea</a:t>
            </a:r>
            <a:r>
              <a:rPr lang="en-US" b="1" dirty="0"/>
              <a:t> </a:t>
            </a:r>
            <a:r>
              <a:rPr lang="en-US" b="1" dirty="0" err="1"/>
              <a:t>comenzilor</a:t>
            </a:r>
            <a:r>
              <a:rPr lang="en-US" dirty="0"/>
              <a:t>. </a:t>
            </a:r>
            <a:r>
              <a:rPr lang="en-US" dirty="0" err="1"/>
              <a:t>În</a:t>
            </a:r>
            <a:r>
              <a:rPr lang="en-US" dirty="0"/>
              <a:t> mod implicit, </a:t>
            </a:r>
            <a:r>
              <a:rPr lang="en-US" dirty="0" err="1"/>
              <a:t>comenzile</a:t>
            </a:r>
            <a:r>
              <a:rPr lang="en-US" dirty="0"/>
              <a:t> </a:t>
            </a:r>
            <a:r>
              <a:rPr lang="en-US" dirty="0" err="1"/>
              <a:t>afișează</a:t>
            </a:r>
            <a:r>
              <a:rPr lang="en-US" dirty="0"/>
              <a:t> </a:t>
            </a:r>
            <a:r>
              <a:rPr lang="en-US" dirty="0" err="1"/>
              <a:t>rezultatele</a:t>
            </a:r>
            <a:r>
              <a:rPr lang="en-US" dirty="0"/>
              <a:t> direct </a:t>
            </a:r>
            <a:r>
              <a:rPr lang="en-US" dirty="0" err="1"/>
              <a:t>în</a:t>
            </a:r>
            <a:r>
              <a:rPr lang="en-US" dirty="0"/>
              <a:t> terminal,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faci</a:t>
            </a:r>
            <a:r>
              <a:rPr lang="en-US" dirty="0"/>
              <a:t> </a:t>
            </a:r>
            <a:r>
              <a:rPr lang="en-US" dirty="0" err="1"/>
              <a:t>dacă</a:t>
            </a:r>
            <a:r>
              <a:rPr lang="en-US" dirty="0"/>
              <a:t> ai </a:t>
            </a:r>
            <a:r>
              <a:rPr lang="en-US" dirty="0" err="1"/>
              <a:t>nevoie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:</a:t>
            </a:r>
          </a:p>
          <a:p>
            <a:r>
              <a:rPr lang="en-US" dirty="0"/>
              <a:t>✅ </a:t>
            </a:r>
            <a:r>
              <a:rPr lang="en-US" dirty="0" err="1"/>
              <a:t>Salvezi</a:t>
            </a:r>
            <a:r>
              <a:rPr lang="en-US" dirty="0"/>
              <a:t> </a:t>
            </a:r>
            <a:r>
              <a:rPr lang="en-US" dirty="0" err="1"/>
              <a:t>ieșirea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analiză</a:t>
            </a:r>
            <a:r>
              <a:rPr lang="en-US" dirty="0"/>
              <a:t> </a:t>
            </a:r>
            <a:r>
              <a:rPr lang="en-US" dirty="0" err="1"/>
              <a:t>ulterioară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>✅ </a:t>
            </a:r>
            <a:r>
              <a:rPr lang="en-US" dirty="0" err="1"/>
              <a:t>Redirecționezi</a:t>
            </a:r>
            <a:r>
              <a:rPr lang="en-US" dirty="0"/>
              <a:t> </a:t>
            </a:r>
            <a:r>
              <a:rPr lang="en-US" dirty="0" err="1"/>
              <a:t>erorile</a:t>
            </a:r>
            <a:r>
              <a:rPr lang="en-US" dirty="0"/>
              <a:t> </a:t>
            </a:r>
            <a:r>
              <a:rPr lang="en-US" dirty="0" err="1"/>
              <a:t>într</a:t>
            </a:r>
            <a:r>
              <a:rPr lang="en-US" dirty="0"/>
              <a:t>-un </a:t>
            </a:r>
            <a:r>
              <a:rPr lang="en-US" dirty="0" err="1"/>
              <a:t>fișier</a:t>
            </a:r>
            <a:r>
              <a:rPr lang="en-US" dirty="0"/>
              <a:t> </a:t>
            </a:r>
            <a:r>
              <a:rPr lang="en-US" dirty="0" err="1"/>
              <a:t>separat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depanare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>✅ </a:t>
            </a:r>
            <a:r>
              <a:rPr lang="en-US" dirty="0" err="1"/>
              <a:t>Folosești</a:t>
            </a:r>
            <a:r>
              <a:rPr lang="en-US" dirty="0"/>
              <a:t> </a:t>
            </a:r>
            <a:r>
              <a:rPr lang="en-US" dirty="0" err="1"/>
              <a:t>ieșirea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comenzi</a:t>
            </a:r>
            <a:r>
              <a:rPr lang="en-US" dirty="0"/>
              <a:t> ca </a:t>
            </a:r>
            <a:r>
              <a:rPr lang="en-US" dirty="0" err="1"/>
              <a:t>intrare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altă</a:t>
            </a:r>
            <a:r>
              <a:rPr lang="en-US" dirty="0"/>
              <a:t> </a:t>
            </a:r>
            <a:r>
              <a:rPr lang="en-US" dirty="0" err="1"/>
              <a:t>comandă</a:t>
            </a:r>
            <a:r>
              <a:rPr lang="en-US" dirty="0"/>
              <a:t>?</a:t>
            </a:r>
          </a:p>
          <a:p>
            <a:r>
              <a:rPr lang="en-US" b="1" dirty="0" err="1"/>
              <a:t>Aici</a:t>
            </a:r>
            <a:r>
              <a:rPr lang="en-US" b="1" dirty="0"/>
              <a:t> </a:t>
            </a:r>
            <a:r>
              <a:rPr lang="en-US" b="1" dirty="0" err="1"/>
              <a:t>intervin</a:t>
            </a:r>
            <a:r>
              <a:rPr lang="en-US" b="1" dirty="0"/>
              <a:t> </a:t>
            </a:r>
            <a:r>
              <a:rPr lang="en-US" b="1" dirty="0" err="1"/>
              <a:t>fluxurile</a:t>
            </a:r>
            <a:r>
              <a:rPr lang="en-US" b="1" dirty="0"/>
              <a:t> de date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redirecționarea</a:t>
            </a:r>
            <a:r>
              <a:rPr lang="en-US" b="1" dirty="0"/>
              <a:t> (&gt;, &gt;&gt;, 2&gt;, |).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În</a:t>
            </a:r>
            <a:r>
              <a:rPr lang="en-US" dirty="0"/>
              <a:t> mod normal, </a:t>
            </a:r>
            <a:r>
              <a:rPr lang="en-US" dirty="0" err="1"/>
              <a:t>comenzile</a:t>
            </a:r>
            <a:r>
              <a:rPr lang="en-US" dirty="0"/>
              <a:t> </a:t>
            </a:r>
            <a:r>
              <a:rPr lang="en-US" dirty="0" err="1"/>
              <a:t>afișează</a:t>
            </a:r>
            <a:r>
              <a:rPr lang="en-US" dirty="0"/>
              <a:t> </a:t>
            </a:r>
            <a:r>
              <a:rPr lang="en-US" dirty="0" err="1"/>
              <a:t>rezultatele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terminal (</a:t>
            </a:r>
            <a:r>
              <a:rPr lang="en-US" b="1" dirty="0" err="1"/>
              <a:t>stdout</a:t>
            </a:r>
            <a:r>
              <a:rPr lang="en-US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Erorile</a:t>
            </a:r>
            <a:r>
              <a:rPr lang="en-US" dirty="0"/>
              <a:t> sunt </a:t>
            </a:r>
            <a:r>
              <a:rPr lang="en-US" dirty="0" err="1"/>
              <a:t>afișate</a:t>
            </a:r>
            <a:r>
              <a:rPr lang="en-US" dirty="0"/>
              <a:t> </a:t>
            </a:r>
            <a:r>
              <a:rPr lang="en-US" dirty="0" err="1"/>
              <a:t>separat</a:t>
            </a:r>
            <a:r>
              <a:rPr lang="en-US" dirty="0"/>
              <a:t> (</a:t>
            </a:r>
            <a:r>
              <a:rPr lang="en-US" b="1" dirty="0"/>
              <a:t>stderr</a:t>
            </a:r>
            <a:r>
              <a:rPr lang="en-US" dirty="0"/>
              <a:t>).</a:t>
            </a:r>
          </a:p>
          <a:p>
            <a:r>
              <a:rPr lang="en-US" b="1" dirty="0" err="1"/>
              <a:t>Redirecționarea</a:t>
            </a:r>
            <a:r>
              <a:rPr lang="en-US" b="1" dirty="0"/>
              <a:t> </a:t>
            </a:r>
            <a:r>
              <a:rPr lang="en-US" b="1" dirty="0" err="1"/>
              <a:t>îți</a:t>
            </a:r>
            <a:r>
              <a:rPr lang="en-US" b="1" dirty="0"/>
              <a:t> </a:t>
            </a:r>
            <a:r>
              <a:rPr lang="en-US" b="1" dirty="0" err="1"/>
              <a:t>permite</a:t>
            </a:r>
            <a:r>
              <a:rPr lang="en-US" b="1" dirty="0"/>
              <a:t> </a:t>
            </a:r>
            <a:r>
              <a:rPr lang="en-US" b="1" dirty="0" err="1"/>
              <a:t>să</a:t>
            </a:r>
            <a:r>
              <a:rPr lang="en-US" b="1" dirty="0"/>
              <a:t>:</a:t>
            </a:r>
            <a:endParaRPr lang="en-US" dirty="0"/>
          </a:p>
          <a:p>
            <a:r>
              <a:rPr lang="en-US" dirty="0"/>
              <a:t>✅ </a:t>
            </a:r>
            <a:r>
              <a:rPr lang="en-US" b="1" dirty="0" err="1"/>
              <a:t>Salvezi</a:t>
            </a:r>
            <a:r>
              <a:rPr lang="en-US" b="1" dirty="0"/>
              <a:t> </a:t>
            </a:r>
            <a:r>
              <a:rPr lang="en-US" b="1" dirty="0" err="1"/>
              <a:t>ieșirea</a:t>
            </a:r>
            <a:r>
              <a:rPr lang="en-US" b="1" dirty="0"/>
              <a:t> </a:t>
            </a:r>
            <a:r>
              <a:rPr lang="en-US" b="1" dirty="0" err="1"/>
              <a:t>într</a:t>
            </a:r>
            <a:r>
              <a:rPr lang="en-US" b="1" dirty="0"/>
              <a:t>-un </a:t>
            </a:r>
            <a:r>
              <a:rPr lang="en-US" b="1" dirty="0" err="1"/>
              <a:t>fișier</a:t>
            </a:r>
            <a:r>
              <a:rPr lang="en-US" dirty="0"/>
              <a:t> (ls -l &gt; files.txt)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 err="1"/>
              <a:t>Adaugi</a:t>
            </a:r>
            <a:r>
              <a:rPr lang="en-US" b="1" dirty="0"/>
              <a:t> </a:t>
            </a:r>
            <a:r>
              <a:rPr lang="en-US" b="1" dirty="0" err="1"/>
              <a:t>ieșirea</a:t>
            </a:r>
            <a:r>
              <a:rPr lang="en-US" b="1" dirty="0"/>
              <a:t> la un </a:t>
            </a:r>
            <a:r>
              <a:rPr lang="en-US" b="1" dirty="0" err="1"/>
              <a:t>fișier</a:t>
            </a:r>
            <a:r>
              <a:rPr lang="en-US" b="1" dirty="0"/>
              <a:t> existent</a:t>
            </a:r>
            <a:r>
              <a:rPr lang="en-US" dirty="0"/>
              <a:t> (ls -l &gt;&gt; files.txt)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 err="1"/>
              <a:t>Redirecționezi</a:t>
            </a:r>
            <a:r>
              <a:rPr lang="en-US" b="1" dirty="0"/>
              <a:t> </a:t>
            </a:r>
            <a:r>
              <a:rPr lang="en-US" b="1" dirty="0" err="1"/>
              <a:t>erorile</a:t>
            </a:r>
            <a:r>
              <a:rPr lang="en-US" b="1" dirty="0"/>
              <a:t> </a:t>
            </a:r>
            <a:r>
              <a:rPr lang="en-US" b="1" dirty="0" err="1"/>
              <a:t>separat</a:t>
            </a:r>
            <a:r>
              <a:rPr lang="en-US" dirty="0"/>
              <a:t> (ls /</a:t>
            </a:r>
            <a:r>
              <a:rPr lang="en-US" dirty="0" err="1"/>
              <a:t>notfound</a:t>
            </a:r>
            <a:r>
              <a:rPr lang="en-US" dirty="0"/>
              <a:t> 2&gt; errors.txt)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 err="1"/>
              <a:t>Combini</a:t>
            </a:r>
            <a:r>
              <a:rPr lang="en-US" b="1" dirty="0"/>
              <a:t> </a:t>
            </a:r>
            <a:r>
              <a:rPr lang="en-US" b="1" dirty="0" err="1"/>
              <a:t>ieșirile</a:t>
            </a:r>
            <a:r>
              <a:rPr lang="en-US" b="1" dirty="0"/>
              <a:t> standard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erorile</a:t>
            </a:r>
            <a:r>
              <a:rPr lang="en-US" dirty="0"/>
              <a:t> (ls -l / 2&gt;&amp;1 | less)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2406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Fluxurile</a:t>
            </a:r>
            <a:r>
              <a:rPr lang="en-US" b="1" dirty="0"/>
              <a:t> de date (Data Streams)</a:t>
            </a:r>
          </a:p>
          <a:p>
            <a:r>
              <a:rPr lang="en-US" b="1" dirty="0" err="1"/>
              <a:t>Tipuri</a:t>
            </a:r>
            <a:r>
              <a:rPr lang="en-US" b="1" dirty="0"/>
              <a:t> de </a:t>
            </a:r>
            <a:r>
              <a:rPr lang="en-US" b="1" dirty="0" err="1"/>
              <a:t>Intrare</a:t>
            </a:r>
            <a:r>
              <a:rPr lang="en-US" b="1" dirty="0"/>
              <a:t>/</a:t>
            </a:r>
            <a:r>
              <a:rPr lang="en-US" b="1" dirty="0" err="1"/>
              <a:t>Ieșire</a:t>
            </a:r>
            <a:r>
              <a:rPr lang="en-US" b="1" dirty="0"/>
              <a:t> (Input/Output Types)</a:t>
            </a:r>
          </a:p>
          <a:p>
            <a:r>
              <a:rPr lang="en-US" b="1" dirty="0" err="1"/>
              <a:t>Nume</a:t>
            </a:r>
            <a:r>
              <a:rPr lang="en-US" b="1" dirty="0"/>
              <a:t> I/O </a:t>
            </a:r>
            <a:r>
              <a:rPr lang="en-US" b="1" dirty="0" err="1"/>
              <a:t>abreviere</a:t>
            </a:r>
            <a:r>
              <a:rPr lang="en-US" b="1" dirty="0"/>
              <a:t> Descriptor de </a:t>
            </a:r>
            <a:r>
              <a:rPr lang="en-US" b="1" dirty="0" err="1"/>
              <a:t>Fișier</a:t>
            </a:r>
            <a:endParaRPr lang="en-US" b="1" dirty="0"/>
          </a:p>
          <a:p>
            <a:r>
              <a:rPr lang="en-US" dirty="0" err="1"/>
              <a:t>Intrare</a:t>
            </a:r>
            <a:r>
              <a:rPr lang="en-US" dirty="0"/>
              <a:t> </a:t>
            </a:r>
            <a:r>
              <a:rPr lang="en-US" dirty="0" err="1"/>
              <a:t>standardstdin</a:t>
            </a:r>
            <a:r>
              <a:rPr lang="en-US" dirty="0"/>
              <a:t>       0Ieșire standardstdout1       </a:t>
            </a:r>
            <a:r>
              <a:rPr lang="en-US" dirty="0" err="1"/>
              <a:t>Eroare</a:t>
            </a:r>
            <a:r>
              <a:rPr lang="en-US" dirty="0"/>
              <a:t> standardstderr2 </a:t>
            </a:r>
          </a:p>
          <a:p>
            <a:r>
              <a:rPr lang="en-US" b="1" dirty="0" err="1"/>
              <a:t>Redirecționare</a:t>
            </a:r>
            <a:r>
              <a:rPr lang="en-US" b="1" dirty="0"/>
              <a:t> (Redirection)</a:t>
            </a:r>
          </a:p>
          <a:p>
            <a:r>
              <a:rPr lang="en-US" dirty="0"/>
              <a:t>🔹 </a:t>
            </a:r>
            <a:r>
              <a:rPr lang="en-US" b="1" dirty="0"/>
              <a:t>&gt;</a:t>
            </a:r>
            <a:r>
              <a:rPr lang="en-US" dirty="0"/>
              <a:t> → </a:t>
            </a:r>
            <a:r>
              <a:rPr lang="en-US" dirty="0" err="1"/>
              <a:t>Redirecționează</a:t>
            </a:r>
            <a:r>
              <a:rPr lang="en-US" dirty="0"/>
              <a:t> </a:t>
            </a:r>
            <a:r>
              <a:rPr lang="en-US" dirty="0" err="1"/>
              <a:t>ieșirea</a:t>
            </a:r>
            <a:r>
              <a:rPr lang="en-US" dirty="0"/>
              <a:t> standard </a:t>
            </a:r>
            <a:r>
              <a:rPr lang="en-US" dirty="0" err="1"/>
              <a:t>într</a:t>
            </a:r>
            <a:r>
              <a:rPr lang="en-US" dirty="0"/>
              <a:t>-un </a:t>
            </a:r>
            <a:r>
              <a:rPr lang="en-US" dirty="0" err="1"/>
              <a:t>fișier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Suprascrie</a:t>
            </a:r>
            <a:r>
              <a:rPr lang="en-US" dirty="0"/>
              <a:t> </a:t>
            </a:r>
            <a:r>
              <a:rPr lang="en-US" dirty="0" err="1"/>
              <a:t>conținutul</a:t>
            </a:r>
            <a:r>
              <a:rPr lang="en-US" dirty="0"/>
              <a:t> existent al </a:t>
            </a:r>
            <a:r>
              <a:rPr lang="en-US" dirty="0" err="1"/>
              <a:t>fișierului</a:t>
            </a:r>
            <a:r>
              <a:rPr lang="en-US" dirty="0"/>
              <a:t>.</a:t>
            </a:r>
          </a:p>
          <a:p>
            <a:r>
              <a:rPr lang="en-US" b="1" dirty="0"/>
              <a:t>&gt;&gt;</a:t>
            </a:r>
            <a:r>
              <a:rPr lang="en-US" dirty="0"/>
              <a:t> → </a:t>
            </a:r>
            <a:r>
              <a:rPr lang="en-US" dirty="0" err="1"/>
              <a:t>Redirecționează</a:t>
            </a:r>
            <a:r>
              <a:rPr lang="en-US" dirty="0"/>
              <a:t> </a:t>
            </a:r>
            <a:r>
              <a:rPr lang="en-US" dirty="0" err="1"/>
              <a:t>ieșirea</a:t>
            </a:r>
            <a:r>
              <a:rPr lang="en-US" dirty="0"/>
              <a:t> standard </a:t>
            </a:r>
            <a:r>
              <a:rPr lang="en-US" dirty="0" err="1"/>
              <a:t>într</a:t>
            </a:r>
            <a:r>
              <a:rPr lang="en-US" dirty="0"/>
              <a:t>-un </a:t>
            </a:r>
            <a:r>
              <a:rPr lang="en-US" dirty="0" err="1"/>
              <a:t>fișier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Adaugă</a:t>
            </a:r>
            <a:r>
              <a:rPr lang="en-US" dirty="0"/>
              <a:t> </a:t>
            </a:r>
            <a:r>
              <a:rPr lang="en-US" dirty="0" err="1"/>
              <a:t>conținutul</a:t>
            </a:r>
            <a:r>
              <a:rPr lang="en-US" dirty="0"/>
              <a:t> la </a:t>
            </a:r>
            <a:r>
              <a:rPr lang="en-US" dirty="0" err="1"/>
              <a:t>fișierul</a:t>
            </a:r>
            <a:r>
              <a:rPr lang="en-US" dirty="0"/>
              <a:t> existent, </a:t>
            </a:r>
            <a:r>
              <a:rPr lang="en-US" dirty="0" err="1"/>
              <a:t>fără</a:t>
            </a:r>
            <a:r>
              <a:rPr lang="en-US" dirty="0"/>
              <a:t> a-l </a:t>
            </a:r>
            <a:r>
              <a:rPr lang="en-US" dirty="0" err="1"/>
              <a:t>suprascrie</a:t>
            </a:r>
            <a:r>
              <a:rPr lang="en-US" dirty="0"/>
              <a:t>.</a:t>
            </a:r>
          </a:p>
          <a:p>
            <a:r>
              <a:rPr lang="it-IT" b="1" dirty="0"/>
              <a:t>&lt;</a:t>
            </a:r>
            <a:r>
              <a:rPr lang="it-IT" dirty="0"/>
              <a:t> → </a:t>
            </a:r>
            <a:r>
              <a:rPr lang="it-IT" dirty="0" err="1"/>
              <a:t>Redirecționează</a:t>
            </a:r>
            <a:r>
              <a:rPr lang="it-IT" dirty="0"/>
              <a:t> </a:t>
            </a:r>
            <a:r>
              <a:rPr lang="it-IT" b="1" dirty="0" err="1"/>
              <a:t>intrarea</a:t>
            </a:r>
            <a:r>
              <a:rPr lang="it-IT" b="1" dirty="0"/>
              <a:t> standard</a:t>
            </a:r>
            <a:r>
              <a:rPr lang="it-IT" dirty="0"/>
              <a:t> </a:t>
            </a:r>
            <a:r>
              <a:rPr lang="it-IT" dirty="0" err="1"/>
              <a:t>dintr</a:t>
            </a:r>
            <a:r>
              <a:rPr lang="it-IT" dirty="0"/>
              <a:t>-un </a:t>
            </a:r>
            <a:r>
              <a:rPr lang="it-IT" dirty="0" err="1"/>
              <a:t>fișier</a:t>
            </a:r>
            <a:r>
              <a:rPr lang="it-IT" dirty="0"/>
              <a:t> </a:t>
            </a:r>
            <a:r>
              <a:rPr lang="it-IT" dirty="0" err="1"/>
              <a:t>către</a:t>
            </a:r>
            <a:r>
              <a:rPr lang="it-IT" dirty="0"/>
              <a:t> o </a:t>
            </a:r>
            <a:r>
              <a:rPr lang="it-IT" dirty="0" err="1"/>
              <a:t>comandă</a:t>
            </a:r>
            <a:r>
              <a:rPr lang="it-IT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1940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data-streams.sh</a:t>
            </a:r>
          </a:p>
          <a:p>
            <a:endParaRPr lang="en-US" dirty="0"/>
          </a:p>
          <a:p>
            <a:r>
              <a:rPr lang="en-US" b="1" dirty="0"/>
              <a:t>Creates users.txt</a:t>
            </a:r>
            <a:r>
              <a:rPr lang="en-US" dirty="0"/>
              <a:t> and fills it with </a:t>
            </a:r>
            <a:r>
              <a:rPr lang="en-US" dirty="0" err="1"/>
              <a:t>names.</a:t>
            </a:r>
            <a:r>
              <a:rPr lang="en-US" b="1" dirty="0" err="1"/>
              <a:t>Uses</a:t>
            </a:r>
            <a:r>
              <a:rPr lang="en-US" b="1" dirty="0"/>
              <a:t> sort &lt; users.txt</a:t>
            </a:r>
            <a:r>
              <a:rPr lang="en-US" dirty="0"/>
              <a:t> to demonstrate stdin </a:t>
            </a:r>
            <a:r>
              <a:rPr lang="en-US" dirty="0" err="1"/>
              <a:t>redirection.</a:t>
            </a:r>
            <a:r>
              <a:rPr lang="en-US" b="1" dirty="0" err="1"/>
              <a:t>Creates</a:t>
            </a:r>
            <a:r>
              <a:rPr lang="en-US" b="1" dirty="0"/>
              <a:t> multiple directories using mkdir -</a:t>
            </a:r>
            <a:r>
              <a:rPr lang="en-US" b="1" dirty="0" err="1"/>
              <a:t>p</a:t>
            </a:r>
            <a:r>
              <a:rPr lang="en-US" dirty="0" err="1"/>
              <a:t>.</a:t>
            </a:r>
            <a:r>
              <a:rPr lang="en-US" b="1" dirty="0" err="1"/>
              <a:t>Lists</a:t>
            </a:r>
            <a:r>
              <a:rPr lang="en-US" b="1" dirty="0"/>
              <a:t> directories and redirects stdout (&gt; and &gt;&gt;)</a:t>
            </a:r>
            <a:r>
              <a:rPr lang="en-US" dirty="0"/>
              <a:t>.</a:t>
            </a:r>
            <a:r>
              <a:rPr lang="en-US" b="1" dirty="0"/>
              <a:t>Redirects stdout using file descriptor 1&gt;</a:t>
            </a:r>
            <a:r>
              <a:rPr lang="en-US" dirty="0"/>
              <a:t>.</a:t>
            </a:r>
            <a:r>
              <a:rPr lang="en-US" b="1" dirty="0"/>
              <a:t>Captures errors using stderr redirection (2&gt;)</a:t>
            </a:r>
            <a:r>
              <a:rPr lang="en-US" dirty="0"/>
              <a:t>.</a:t>
            </a:r>
            <a:r>
              <a:rPr lang="en-US" b="1" dirty="0"/>
              <a:t>Merges stdout and stderr into one file using 2&gt;&amp;1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939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Permisiuni</a:t>
            </a:r>
            <a:r>
              <a:rPr lang="en-US" b="1" dirty="0"/>
              <a:t> </a:t>
            </a:r>
            <a:r>
              <a:rPr lang="en-US" b="1" dirty="0" err="1"/>
              <a:t>pentru</a:t>
            </a:r>
            <a:r>
              <a:rPr lang="en-US" b="1" dirty="0"/>
              <a:t> </a:t>
            </a:r>
            <a:r>
              <a:rPr lang="en-US" b="1" dirty="0" err="1"/>
              <a:t>fișiere</a:t>
            </a:r>
            <a:r>
              <a:rPr lang="en-US" b="1" dirty="0"/>
              <a:t> (File Permissions)</a:t>
            </a:r>
          </a:p>
          <a:p>
            <a:r>
              <a:rPr lang="en-US" dirty="0"/>
              <a:t>📌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sistemele</a:t>
            </a:r>
            <a:r>
              <a:rPr lang="en-US" dirty="0"/>
              <a:t> </a:t>
            </a:r>
            <a:r>
              <a:rPr lang="en-US" b="1" dirty="0"/>
              <a:t>UNIX/LINUX</a:t>
            </a:r>
            <a:r>
              <a:rPr lang="en-US" dirty="0"/>
              <a:t>,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fișier</a:t>
            </a:r>
            <a:r>
              <a:rPr lang="en-US" dirty="0"/>
              <a:t> </a:t>
            </a:r>
            <a:r>
              <a:rPr lang="en-US" dirty="0" err="1"/>
              <a:t>aparține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b="1" dirty="0" err="1"/>
              <a:t>proprietar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b="1" dirty="0" err="1"/>
              <a:t>grup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Regulile</a:t>
            </a:r>
            <a:r>
              <a:rPr lang="en-US" dirty="0"/>
              <a:t> de </a:t>
            </a:r>
            <a:r>
              <a:rPr lang="en-US" b="1" dirty="0" err="1"/>
              <a:t>proprietate</a:t>
            </a:r>
            <a:r>
              <a:rPr lang="en-US" b="1" dirty="0"/>
              <a:t>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permisiuni</a:t>
            </a:r>
            <a:r>
              <a:rPr lang="en-US" dirty="0"/>
              <a:t> </a:t>
            </a:r>
            <a:r>
              <a:rPr lang="en-US" dirty="0" err="1"/>
              <a:t>definesc</a:t>
            </a:r>
            <a:r>
              <a:rPr lang="en-US" dirty="0"/>
              <a:t> </a:t>
            </a:r>
            <a:r>
              <a:rPr lang="en-US" b="1" dirty="0"/>
              <a:t>cine </a:t>
            </a:r>
            <a:r>
              <a:rPr lang="en-US" b="1" dirty="0" err="1"/>
              <a:t>poate</a:t>
            </a:r>
            <a:r>
              <a:rPr lang="en-US" b="1" dirty="0"/>
              <a:t> </a:t>
            </a:r>
            <a:r>
              <a:rPr lang="en-US" b="1" dirty="0" err="1"/>
              <a:t>citi</a:t>
            </a:r>
            <a:r>
              <a:rPr lang="en-US" b="1" dirty="0"/>
              <a:t>, </a:t>
            </a:r>
            <a:r>
              <a:rPr lang="en-US" b="1" dirty="0" err="1"/>
              <a:t>scrie</a:t>
            </a:r>
            <a:r>
              <a:rPr lang="en-US" b="1" dirty="0"/>
              <a:t> </a:t>
            </a:r>
            <a:r>
              <a:rPr lang="en-US" b="1" dirty="0" err="1"/>
              <a:t>sau</a:t>
            </a:r>
            <a:r>
              <a:rPr lang="en-US" b="1" dirty="0"/>
              <a:t> </a:t>
            </a:r>
            <a:r>
              <a:rPr lang="en-US" b="1" dirty="0" err="1"/>
              <a:t>executa</a:t>
            </a:r>
            <a:r>
              <a:rPr lang="en-US" dirty="0"/>
              <a:t> un </a:t>
            </a:r>
            <a:r>
              <a:rPr lang="en-US" dirty="0" err="1"/>
              <a:t>fișier</a:t>
            </a:r>
            <a:r>
              <a:rPr lang="en-US" dirty="0"/>
              <a:t>.</a:t>
            </a:r>
          </a:p>
          <a:p>
            <a:r>
              <a:rPr lang="en-US" b="1" dirty="0"/>
              <a:t>📌 </a:t>
            </a:r>
            <a:r>
              <a:rPr lang="en-US" b="1" dirty="0" err="1"/>
              <a:t>Structura</a:t>
            </a:r>
            <a:r>
              <a:rPr lang="en-US" b="1" dirty="0"/>
              <a:t> </a:t>
            </a:r>
            <a:r>
              <a:rPr lang="en-US" b="1" dirty="0" err="1"/>
              <a:t>ieșirii</a:t>
            </a:r>
            <a:r>
              <a:rPr lang="en-US" b="1" dirty="0"/>
              <a:t> </a:t>
            </a:r>
            <a:r>
              <a:rPr lang="en-US" b="1" dirty="0" err="1"/>
              <a:t>comenzii</a:t>
            </a:r>
            <a:r>
              <a:rPr lang="en-US" b="1" dirty="0"/>
              <a:t> ls -l</a:t>
            </a:r>
          </a:p>
          <a:p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exemplul</a:t>
            </a:r>
            <a:r>
              <a:rPr lang="en-US" dirty="0"/>
              <a:t> din imagine, </a:t>
            </a:r>
            <a:r>
              <a:rPr lang="en-US" dirty="0" err="1"/>
              <a:t>comanda</a:t>
            </a:r>
            <a:r>
              <a:rPr lang="en-US" dirty="0"/>
              <a:t> </a:t>
            </a:r>
            <a:r>
              <a:rPr lang="en-US" b="1" dirty="0"/>
              <a:t>ls -l</a:t>
            </a:r>
            <a:r>
              <a:rPr lang="en-US" dirty="0"/>
              <a:t> </a:t>
            </a:r>
            <a:r>
              <a:rPr lang="en-US" dirty="0" err="1"/>
              <a:t>afișează</a:t>
            </a:r>
            <a:r>
              <a:rPr lang="en-US" dirty="0"/>
              <a:t> </a:t>
            </a:r>
            <a:r>
              <a:rPr lang="en-US" dirty="0" err="1"/>
              <a:t>informații</a:t>
            </a:r>
            <a:r>
              <a:rPr lang="en-US" dirty="0"/>
              <a:t> </a:t>
            </a:r>
            <a:r>
              <a:rPr lang="en-US" dirty="0" err="1"/>
              <a:t>detaliate</a:t>
            </a:r>
            <a:r>
              <a:rPr lang="en-US" dirty="0"/>
              <a:t> </a:t>
            </a:r>
            <a:r>
              <a:rPr lang="en-US" dirty="0" err="1"/>
              <a:t>despre</a:t>
            </a:r>
            <a:r>
              <a:rPr lang="en-US" dirty="0"/>
              <a:t> </a:t>
            </a:r>
            <a:r>
              <a:rPr lang="en-US" dirty="0" err="1"/>
              <a:t>fișiere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directoare</a:t>
            </a:r>
            <a:r>
              <a:rPr lang="en-US" dirty="0"/>
              <a:t>.</a:t>
            </a:r>
          </a:p>
          <a:p>
            <a:r>
              <a:rPr lang="en-US" b="1" dirty="0"/>
              <a:t>1️⃣ </a:t>
            </a:r>
            <a:r>
              <a:rPr lang="en-US" b="1" dirty="0" err="1"/>
              <a:t>Primul</a:t>
            </a:r>
            <a:r>
              <a:rPr lang="en-US" b="1" dirty="0"/>
              <a:t> camp Modul </a:t>
            </a:r>
            <a:r>
              <a:rPr lang="en-US" b="1" dirty="0" err="1"/>
              <a:t>fișierului</a:t>
            </a:r>
            <a:r>
              <a:rPr lang="en-US" b="1" dirty="0"/>
              <a:t> (file mode)</a:t>
            </a:r>
            <a:r>
              <a:rPr lang="en-US" dirty="0"/>
              <a:t> – </a:t>
            </a:r>
            <a:r>
              <a:rPr lang="en-US" dirty="0" err="1"/>
              <a:t>definește</a:t>
            </a:r>
            <a:r>
              <a:rPr lang="en-US" dirty="0"/>
              <a:t> </a:t>
            </a:r>
            <a:r>
              <a:rPr lang="en-US" dirty="0" err="1"/>
              <a:t>permisiunile</a:t>
            </a:r>
            <a:r>
              <a:rPr lang="en-US" dirty="0"/>
              <a:t> (</a:t>
            </a:r>
            <a:r>
              <a:rPr lang="en-US" dirty="0" err="1"/>
              <a:t>drwxr</a:t>
            </a:r>
            <a:r>
              <a:rPr lang="en-US" dirty="0"/>
              <a:t>-</a:t>
            </a:r>
            <a:r>
              <a:rPr lang="en-US" dirty="0" err="1"/>
              <a:t>xr</a:t>
            </a:r>
            <a:r>
              <a:rPr lang="en-US" dirty="0"/>
              <a:t>-x, -</a:t>
            </a:r>
            <a:r>
              <a:rPr lang="en-US" dirty="0" err="1"/>
              <a:t>rw</a:t>
            </a:r>
            <a:r>
              <a:rPr lang="en-US" dirty="0"/>
              <a:t>-r--r-- etc.).</a:t>
            </a:r>
          </a:p>
          <a:p>
            <a:r>
              <a:rPr lang="en-US" b="1" dirty="0"/>
              <a:t>2️⃣ Al </a:t>
            </a:r>
            <a:r>
              <a:rPr lang="en-US" b="1" dirty="0" err="1"/>
              <a:t>doilea</a:t>
            </a:r>
            <a:r>
              <a:rPr lang="en-US" b="1" dirty="0"/>
              <a:t> camp </a:t>
            </a:r>
            <a:r>
              <a:rPr lang="en-US" b="1" dirty="0" err="1"/>
              <a:t>Numărul</a:t>
            </a:r>
            <a:r>
              <a:rPr lang="en-US" b="1" dirty="0"/>
              <a:t> de </a:t>
            </a:r>
            <a:r>
              <a:rPr lang="en-US" b="1" dirty="0" err="1"/>
              <a:t>legături</a:t>
            </a:r>
            <a:r>
              <a:rPr lang="en-US" b="1" dirty="0"/>
              <a:t> (hard links)</a:t>
            </a:r>
            <a:r>
              <a:rPr lang="en-US" dirty="0"/>
              <a:t> – </a:t>
            </a:r>
            <a:r>
              <a:rPr lang="en-US" dirty="0" err="1"/>
              <a:t>arată</a:t>
            </a:r>
            <a:r>
              <a:rPr lang="en-US" dirty="0"/>
              <a:t> </a:t>
            </a:r>
            <a:r>
              <a:rPr lang="en-US" dirty="0" err="1"/>
              <a:t>câte</a:t>
            </a:r>
            <a:r>
              <a:rPr lang="en-US" dirty="0"/>
              <a:t> </a:t>
            </a:r>
            <a:r>
              <a:rPr lang="en-US" dirty="0" err="1"/>
              <a:t>referințe</a:t>
            </a:r>
            <a:r>
              <a:rPr lang="en-US" dirty="0"/>
              <a:t> </a:t>
            </a:r>
            <a:r>
              <a:rPr lang="en-US" dirty="0" err="1"/>
              <a:t>există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acel</a:t>
            </a:r>
            <a:r>
              <a:rPr lang="en-US" dirty="0"/>
              <a:t> </a:t>
            </a:r>
            <a:r>
              <a:rPr lang="en-US" dirty="0" err="1"/>
              <a:t>fișier</a:t>
            </a:r>
            <a:r>
              <a:rPr lang="en-US" dirty="0"/>
              <a:t>/director.</a:t>
            </a:r>
          </a:p>
          <a:p>
            <a:r>
              <a:rPr lang="en-US" b="1" dirty="0"/>
              <a:t>3️⃣ Al </a:t>
            </a:r>
            <a:r>
              <a:rPr lang="en-US" b="1" dirty="0" err="1"/>
              <a:t>treilea</a:t>
            </a:r>
            <a:r>
              <a:rPr lang="en-US" b="1" dirty="0"/>
              <a:t> camp </a:t>
            </a:r>
            <a:r>
              <a:rPr lang="en-US" b="1" dirty="0" err="1"/>
              <a:t>Proprietarul</a:t>
            </a:r>
            <a:r>
              <a:rPr lang="en-US" b="1" dirty="0"/>
              <a:t> </a:t>
            </a:r>
            <a:r>
              <a:rPr lang="en-US" b="1" dirty="0" err="1"/>
              <a:t>fișierului</a:t>
            </a:r>
            <a:r>
              <a:rPr lang="en-US" b="1" dirty="0"/>
              <a:t> (file owner)</a:t>
            </a:r>
            <a:r>
              <a:rPr lang="en-US" dirty="0"/>
              <a:t> – </a:t>
            </a:r>
            <a:r>
              <a:rPr lang="en-US" dirty="0" err="1"/>
              <a:t>utilizatorul</a:t>
            </a:r>
            <a:r>
              <a:rPr lang="en-US" dirty="0"/>
              <a:t> care </a:t>
            </a:r>
            <a:r>
              <a:rPr lang="en-US" dirty="0" err="1"/>
              <a:t>deține</a:t>
            </a:r>
            <a:r>
              <a:rPr lang="en-US" dirty="0"/>
              <a:t> </a:t>
            </a:r>
            <a:r>
              <a:rPr lang="en-US" dirty="0" err="1"/>
              <a:t>fișierul</a:t>
            </a:r>
            <a:r>
              <a:rPr lang="en-US" dirty="0"/>
              <a:t>.</a:t>
            </a:r>
          </a:p>
          <a:p>
            <a:r>
              <a:rPr lang="en-US" b="1" dirty="0"/>
              <a:t>4️⃣ Al </a:t>
            </a:r>
            <a:r>
              <a:rPr lang="en-US" b="1" dirty="0" err="1"/>
              <a:t>patrulea</a:t>
            </a:r>
            <a:r>
              <a:rPr lang="en-US" b="1" dirty="0"/>
              <a:t> camp </a:t>
            </a:r>
            <a:r>
              <a:rPr lang="en-US" b="1" dirty="0" err="1"/>
              <a:t>Grupul</a:t>
            </a:r>
            <a:r>
              <a:rPr lang="en-US" b="1" dirty="0"/>
              <a:t> </a:t>
            </a:r>
            <a:r>
              <a:rPr lang="en-US" b="1" dirty="0" err="1"/>
              <a:t>căruia</a:t>
            </a:r>
            <a:r>
              <a:rPr lang="en-US" b="1" dirty="0"/>
              <a:t> </a:t>
            </a:r>
            <a:r>
              <a:rPr lang="en-US" b="1" dirty="0" err="1"/>
              <a:t>îi</a:t>
            </a:r>
            <a:r>
              <a:rPr lang="en-US" b="1" dirty="0"/>
              <a:t> </a:t>
            </a:r>
            <a:r>
              <a:rPr lang="en-US" b="1" dirty="0" err="1"/>
              <a:t>aparține</a:t>
            </a:r>
            <a:r>
              <a:rPr lang="en-US" b="1" dirty="0"/>
              <a:t> </a:t>
            </a:r>
            <a:r>
              <a:rPr lang="en-US" b="1" dirty="0" err="1"/>
              <a:t>fișierul</a:t>
            </a:r>
            <a:r>
              <a:rPr lang="en-US" dirty="0"/>
              <a:t>.</a:t>
            </a:r>
          </a:p>
          <a:p>
            <a:r>
              <a:rPr lang="en-US" b="1" dirty="0"/>
              <a:t>5️⃣ Al </a:t>
            </a:r>
            <a:r>
              <a:rPr lang="en-US" b="1" dirty="0" err="1"/>
              <a:t>cincilea</a:t>
            </a:r>
            <a:r>
              <a:rPr lang="en-US" b="1" dirty="0"/>
              <a:t> camp </a:t>
            </a:r>
            <a:r>
              <a:rPr lang="en-US" b="1" dirty="0" err="1"/>
              <a:t>Dimensiunea</a:t>
            </a:r>
            <a:r>
              <a:rPr lang="en-US" b="1" dirty="0"/>
              <a:t> </a:t>
            </a:r>
            <a:r>
              <a:rPr lang="en-US" b="1" dirty="0" err="1"/>
              <a:t>fișierului</a:t>
            </a:r>
            <a:r>
              <a:rPr lang="en-US" b="1" dirty="0"/>
              <a:t> </a:t>
            </a:r>
            <a:r>
              <a:rPr lang="en-US" b="1" dirty="0" err="1"/>
              <a:t>în</a:t>
            </a:r>
            <a:r>
              <a:rPr lang="en-US" b="1" dirty="0"/>
              <a:t> bytes</a:t>
            </a:r>
            <a:r>
              <a:rPr lang="en-US" dirty="0"/>
              <a:t>.</a:t>
            </a:r>
          </a:p>
          <a:p>
            <a:r>
              <a:rPr lang="en-US" b="1" dirty="0"/>
              <a:t>6️⃣ Al </a:t>
            </a:r>
            <a:r>
              <a:rPr lang="en-US" b="1" dirty="0" err="1"/>
              <a:t>șaselea</a:t>
            </a:r>
            <a:r>
              <a:rPr lang="en-US" b="1" dirty="0"/>
              <a:t> camp Luna </a:t>
            </a:r>
            <a:r>
              <a:rPr lang="en-US" b="1" dirty="0" err="1"/>
              <a:t>în</a:t>
            </a:r>
            <a:r>
              <a:rPr lang="en-US" b="1" dirty="0"/>
              <a:t> care a </a:t>
            </a:r>
            <a:r>
              <a:rPr lang="en-US" b="1" dirty="0" err="1"/>
              <a:t>fost</a:t>
            </a:r>
            <a:r>
              <a:rPr lang="en-US" b="1" dirty="0"/>
              <a:t> </a:t>
            </a:r>
            <a:r>
              <a:rPr lang="en-US" b="1" dirty="0" err="1"/>
              <a:t>creat</a:t>
            </a:r>
            <a:r>
              <a:rPr lang="en-US" b="1" dirty="0"/>
              <a:t> </a:t>
            </a:r>
            <a:r>
              <a:rPr lang="en-US" b="1" dirty="0" err="1"/>
              <a:t>fișierul</a:t>
            </a:r>
            <a:r>
              <a:rPr lang="en-US" dirty="0"/>
              <a:t>.</a:t>
            </a:r>
          </a:p>
          <a:p>
            <a:r>
              <a:rPr lang="en-US" b="1" dirty="0"/>
              <a:t>7️⃣ Al </a:t>
            </a:r>
            <a:r>
              <a:rPr lang="en-US" b="1" dirty="0" err="1"/>
              <a:t>șaptelea</a:t>
            </a:r>
            <a:r>
              <a:rPr lang="en-US" b="1" dirty="0"/>
              <a:t> camp </a:t>
            </a:r>
            <a:r>
              <a:rPr lang="en-US" b="1" dirty="0" err="1"/>
              <a:t>Ziua</a:t>
            </a:r>
            <a:r>
              <a:rPr lang="en-US" b="1" dirty="0"/>
              <a:t> din </a:t>
            </a:r>
            <a:r>
              <a:rPr lang="en-US" b="1" dirty="0" err="1"/>
              <a:t>lună</a:t>
            </a:r>
            <a:r>
              <a:rPr lang="en-US" b="1" dirty="0"/>
              <a:t> </a:t>
            </a:r>
            <a:r>
              <a:rPr lang="en-US" b="1" dirty="0" err="1"/>
              <a:t>când</a:t>
            </a:r>
            <a:r>
              <a:rPr lang="en-US" b="1" dirty="0"/>
              <a:t> </a:t>
            </a:r>
            <a:r>
              <a:rPr lang="en-US" b="1" dirty="0" err="1"/>
              <a:t>fișierul</a:t>
            </a:r>
            <a:r>
              <a:rPr lang="en-US" b="1" dirty="0"/>
              <a:t> a </a:t>
            </a:r>
            <a:r>
              <a:rPr lang="en-US" b="1" dirty="0" err="1"/>
              <a:t>fost</a:t>
            </a:r>
            <a:r>
              <a:rPr lang="en-US" b="1" dirty="0"/>
              <a:t> </a:t>
            </a:r>
            <a:r>
              <a:rPr lang="en-US" b="1" dirty="0" err="1"/>
              <a:t>creat</a:t>
            </a:r>
            <a:r>
              <a:rPr lang="en-US" dirty="0"/>
              <a:t>.</a:t>
            </a:r>
          </a:p>
          <a:p>
            <a:r>
              <a:rPr lang="en-US" b="1" dirty="0"/>
              <a:t>8️⃣ Al </a:t>
            </a:r>
            <a:r>
              <a:rPr lang="en-US" b="1" dirty="0" err="1"/>
              <a:t>optulea</a:t>
            </a:r>
            <a:r>
              <a:rPr lang="en-US" b="1" dirty="0"/>
              <a:t> </a:t>
            </a:r>
            <a:r>
              <a:rPr lang="en-US" b="1" dirty="0" err="1"/>
              <a:t>câmpOra</a:t>
            </a:r>
            <a:r>
              <a:rPr lang="en-US" b="1" dirty="0"/>
              <a:t> </a:t>
            </a:r>
            <a:r>
              <a:rPr lang="en-US" b="1" dirty="0" err="1"/>
              <a:t>exactă</a:t>
            </a:r>
            <a:r>
              <a:rPr lang="en-US" b="1" dirty="0"/>
              <a:t> la care a </a:t>
            </a:r>
            <a:r>
              <a:rPr lang="en-US" b="1" dirty="0" err="1"/>
              <a:t>fost</a:t>
            </a:r>
            <a:r>
              <a:rPr lang="en-US" b="1" dirty="0"/>
              <a:t> </a:t>
            </a:r>
            <a:r>
              <a:rPr lang="en-US" b="1" dirty="0" err="1"/>
              <a:t>creat</a:t>
            </a:r>
            <a:r>
              <a:rPr lang="en-US" b="1" dirty="0"/>
              <a:t> </a:t>
            </a:r>
            <a:r>
              <a:rPr lang="en-US" b="1" dirty="0" err="1"/>
              <a:t>fișierul</a:t>
            </a:r>
            <a:r>
              <a:rPr lang="en-US" dirty="0"/>
              <a:t>.</a:t>
            </a:r>
          </a:p>
          <a:p>
            <a:r>
              <a:rPr lang="en-US" b="1" dirty="0" err="1"/>
              <a:t>Ultimul</a:t>
            </a:r>
            <a:r>
              <a:rPr lang="en-US" b="1" dirty="0"/>
              <a:t> camp </a:t>
            </a:r>
            <a:r>
              <a:rPr lang="en-US" b="1" dirty="0" err="1"/>
              <a:t>Numele</a:t>
            </a:r>
            <a:r>
              <a:rPr lang="en-US" b="1" dirty="0"/>
              <a:t> </a:t>
            </a:r>
            <a:r>
              <a:rPr lang="en-US" b="1" dirty="0" err="1"/>
              <a:t>fișierului</a:t>
            </a:r>
            <a:r>
              <a:rPr lang="en-US" b="1" dirty="0"/>
              <a:t> </a:t>
            </a:r>
            <a:r>
              <a:rPr lang="en-US" b="1" dirty="0" err="1"/>
              <a:t>sau</a:t>
            </a:r>
            <a:r>
              <a:rPr lang="en-US" b="1" dirty="0"/>
              <a:t> </a:t>
            </a:r>
            <a:r>
              <a:rPr lang="en-US" b="1" dirty="0" err="1"/>
              <a:t>directorului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2132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chmod</a:t>
            </a:r>
            <a:r>
              <a:rPr lang="en-US" dirty="0"/>
              <a:t> –to change permissions of a file or directory</a:t>
            </a:r>
          </a:p>
          <a:p>
            <a:r>
              <a:rPr lang="en-US" dirty="0"/>
              <a:t>Executable and shell scripts must have executable permissions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688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 LINUX PERMISSIONS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6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1925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169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CTRL + D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iesi</a:t>
            </a:r>
            <a:r>
              <a:rPr lang="en-US" dirty="0"/>
              <a:t> din </a:t>
            </a:r>
            <a:r>
              <a:rPr lang="en-US" dirty="0" err="1"/>
              <a:t>sesiunea</a:t>
            </a:r>
            <a:r>
              <a:rPr lang="en-US" dirty="0"/>
              <a:t> </a:t>
            </a:r>
            <a:r>
              <a:rPr lang="en-US" dirty="0" err="1"/>
              <a:t>curenta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4440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can’t delete a user because of a process id, do this:</a:t>
            </a:r>
          </a:p>
          <a:p>
            <a:r>
              <a:rPr lang="en-US" b="1" dirty="0" err="1"/>
              <a:t>ps</a:t>
            </a:r>
            <a:r>
              <a:rPr lang="en-US" b="1" dirty="0"/>
              <a:t> -u test </a:t>
            </a:r>
            <a:r>
              <a:rPr lang="en-US" dirty="0"/>
              <a:t>to see the PROCESS ID then</a:t>
            </a:r>
          </a:p>
          <a:p>
            <a:r>
              <a:rPr lang="en-US" b="1" dirty="0"/>
              <a:t>sudo kill -9 4402 4427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sudo rm -r /home/test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119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unix_user_management.sh</a:t>
            </a:r>
          </a:p>
          <a:p>
            <a:endParaRPr lang="en-US" b="1" dirty="0"/>
          </a:p>
          <a:p>
            <a:r>
              <a:rPr lang="en-US" b="1" dirty="0"/>
              <a:t>Creates three users:</a:t>
            </a:r>
            <a:r>
              <a:rPr lang="en-US" dirty="0"/>
              <a:t> test_user1_1, test_user1_2, and test_user2.</a:t>
            </a:r>
            <a:r>
              <a:rPr lang="en-US" b="1" dirty="0"/>
              <a:t>Displays group information</a:t>
            </a:r>
            <a:r>
              <a:rPr lang="en-US" dirty="0"/>
              <a:t> for the new users and the current </a:t>
            </a:r>
            <a:r>
              <a:rPr lang="en-US" dirty="0" err="1"/>
              <a:t>user.</a:t>
            </a:r>
            <a:r>
              <a:rPr lang="en-US" b="1" dirty="0" err="1"/>
              <a:t>Creates</a:t>
            </a:r>
            <a:r>
              <a:rPr lang="en-US" b="1" dirty="0"/>
              <a:t> two new groups:</a:t>
            </a:r>
            <a:r>
              <a:rPr lang="en-US" dirty="0"/>
              <a:t> group1 and group2.</a:t>
            </a:r>
            <a:r>
              <a:rPr lang="en-US" b="1" dirty="0"/>
              <a:t>Adds users to groups</a:t>
            </a:r>
            <a:r>
              <a:rPr lang="en-US" dirty="0"/>
              <a:t> and verifies their </a:t>
            </a:r>
            <a:r>
              <a:rPr lang="en-US" dirty="0" err="1"/>
              <a:t>membership.</a:t>
            </a:r>
            <a:r>
              <a:rPr lang="en-US" b="1" dirty="0" err="1"/>
              <a:t>Adds</a:t>
            </a:r>
            <a:r>
              <a:rPr lang="en-US" b="1" dirty="0"/>
              <a:t> test_user1_1 to the sudo group</a:t>
            </a:r>
            <a:r>
              <a:rPr lang="en-US" dirty="0"/>
              <a:t> to enable sudo </a:t>
            </a:r>
            <a:r>
              <a:rPr lang="en-US" dirty="0" err="1"/>
              <a:t>commands.</a:t>
            </a:r>
            <a:r>
              <a:rPr lang="en-US" b="1" dirty="0" err="1"/>
              <a:t>Creates</a:t>
            </a:r>
            <a:r>
              <a:rPr lang="en-US" b="1" dirty="0"/>
              <a:t> a folder (lab_3) in test_user1_1's home </a:t>
            </a:r>
            <a:r>
              <a:rPr lang="en-US" b="1" dirty="0" err="1"/>
              <a:t>directory</a:t>
            </a:r>
            <a:r>
              <a:rPr lang="en-US" dirty="0" err="1"/>
              <a:t>.</a:t>
            </a:r>
            <a:r>
              <a:rPr lang="en-US" b="1" dirty="0" err="1"/>
              <a:t>Tests</a:t>
            </a:r>
            <a:r>
              <a:rPr lang="en-US" b="1" dirty="0"/>
              <a:t> access restrictions</a:t>
            </a:r>
            <a:r>
              <a:rPr lang="en-US" dirty="0"/>
              <a:t> by trying to enter test_user1_1's home directory from test_user1_2.</a:t>
            </a:r>
            <a:r>
              <a:rPr lang="en-US" b="1" dirty="0"/>
              <a:t>Changes the group ownership of test_user1_1's home directory</a:t>
            </a:r>
            <a:r>
              <a:rPr lang="en-US" dirty="0"/>
              <a:t> to group1.</a:t>
            </a:r>
            <a:r>
              <a:rPr lang="en-US" b="1" dirty="0"/>
              <a:t>Re-attempts access to verify group permission </a:t>
            </a:r>
            <a:r>
              <a:rPr lang="en-US" b="1" dirty="0" err="1"/>
              <a:t>changes</a:t>
            </a:r>
            <a:r>
              <a:rPr lang="en-US" dirty="0" err="1"/>
              <a:t>.</a:t>
            </a:r>
            <a:r>
              <a:rPr lang="en-US" b="1" dirty="0" err="1"/>
              <a:t>Recursively</a:t>
            </a:r>
            <a:r>
              <a:rPr lang="en-US" b="1" dirty="0"/>
              <a:t> changes ownership of lab_3</a:t>
            </a:r>
            <a:r>
              <a:rPr lang="en-US" dirty="0"/>
              <a:t> so group members can access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0134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unix_permissions_and_user_management.sh</a:t>
            </a:r>
          </a:p>
          <a:p>
            <a:r>
              <a:rPr lang="en-US" b="1" dirty="0"/>
              <a:t>Attempts to create a directory inside /home/test_user1_1</a:t>
            </a:r>
            <a:r>
              <a:rPr lang="en-US" dirty="0"/>
              <a:t> (fails due to lack of write permissions).</a:t>
            </a:r>
            <a:r>
              <a:rPr lang="en-US" b="1" dirty="0"/>
              <a:t>Adds write permission for the group (chmod </a:t>
            </a:r>
            <a:r>
              <a:rPr lang="en-US" b="1" dirty="0" err="1"/>
              <a:t>g+w</a:t>
            </a:r>
            <a:r>
              <a:rPr lang="en-US" b="1" dirty="0"/>
              <a:t>)</a:t>
            </a:r>
            <a:r>
              <a:rPr lang="en-US" dirty="0"/>
              <a:t> so group members can </a:t>
            </a:r>
            <a:r>
              <a:rPr lang="en-US" dirty="0" err="1"/>
              <a:t>write.</a:t>
            </a:r>
            <a:r>
              <a:rPr lang="en-US" b="1" dirty="0" err="1"/>
              <a:t>Tries</a:t>
            </a:r>
            <a:r>
              <a:rPr lang="en-US" b="1" dirty="0"/>
              <a:t> creating the directory again, which should now </a:t>
            </a:r>
            <a:r>
              <a:rPr lang="en-US" b="1" dirty="0" err="1"/>
              <a:t>succeed</a:t>
            </a:r>
            <a:r>
              <a:rPr lang="en-US" dirty="0" err="1"/>
              <a:t>.</a:t>
            </a:r>
            <a:r>
              <a:rPr lang="en-US" b="1" dirty="0" err="1"/>
              <a:t>Checks</a:t>
            </a:r>
            <a:r>
              <a:rPr lang="en-US" b="1" dirty="0"/>
              <a:t> that test_user2 cannot access /home/test_user1_1</a:t>
            </a:r>
            <a:r>
              <a:rPr lang="en-US" dirty="0"/>
              <a:t>.</a:t>
            </a:r>
            <a:r>
              <a:rPr lang="en-US" b="1" dirty="0"/>
              <a:t>Changes permissions of /home/test_user1_1 to 774 (read, write, execute for owner and group, read-only for others)</a:t>
            </a:r>
            <a:r>
              <a:rPr lang="en-US" dirty="0"/>
              <a:t>.</a:t>
            </a:r>
            <a:r>
              <a:rPr lang="en-US" b="1" dirty="0"/>
              <a:t>Changes permissions of /home/test_user1_1 to 777</a:t>
            </a:r>
            <a:r>
              <a:rPr lang="en-US" dirty="0"/>
              <a:t> (fully open access).</a:t>
            </a:r>
            <a:r>
              <a:rPr lang="en-US" b="1" dirty="0"/>
              <a:t>Verifies test_user2 can now enter and create </a:t>
            </a:r>
            <a:r>
              <a:rPr lang="en-US" b="1" dirty="0" err="1"/>
              <a:t>files</a:t>
            </a:r>
            <a:r>
              <a:rPr lang="en-US" dirty="0" err="1"/>
              <a:t>.</a:t>
            </a:r>
            <a:r>
              <a:rPr lang="en-US" b="1" dirty="0" err="1"/>
              <a:t>Removes</a:t>
            </a:r>
            <a:r>
              <a:rPr lang="en-US" b="1" dirty="0"/>
              <a:t> test_user1_2 from group1</a:t>
            </a:r>
            <a:r>
              <a:rPr lang="en-US" dirty="0"/>
              <a:t> and verifies </a:t>
            </a:r>
            <a:r>
              <a:rPr lang="en-US" dirty="0" err="1"/>
              <a:t>access.</a:t>
            </a:r>
            <a:r>
              <a:rPr lang="en-US" b="1" dirty="0" err="1"/>
              <a:t>Deletes</a:t>
            </a:r>
            <a:r>
              <a:rPr lang="en-US" b="1" dirty="0"/>
              <a:t> test_user2 along with its home directory</a:t>
            </a:r>
            <a:r>
              <a:rPr lang="en-US" dirty="0"/>
              <a:t> using deluser --remove-home.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94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18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159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218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Navigate the Linux File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566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Navigate the Linux File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906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3901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97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une nou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627870" y="4470011"/>
            <a:ext cx="5954066" cy="1194650"/>
          </a:xfrm>
          <a:prstGeom prst="rect">
            <a:avLst/>
          </a:prstGeom>
        </p:spPr>
        <p:txBody>
          <a:bodyPr wrap="none" anchor="t">
            <a:normAutofit/>
          </a:bodyPr>
          <a:lstStyle>
            <a:lvl1pPr algn="l">
              <a:defRPr sz="5400" b="0" spc="-225" baseline="0">
                <a:solidFill>
                  <a:schemeClr val="accent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Linux and Unix basics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627870" y="5696676"/>
            <a:ext cx="5954066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85" y="4425688"/>
            <a:ext cx="1949335" cy="19493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8BF2D4-2250-CEE2-97C2-4C892F50972A}"/>
              </a:ext>
            </a:extLst>
          </p:cNvPr>
          <p:cNvSpPr txBox="1"/>
          <p:nvPr userDrawn="1"/>
        </p:nvSpPr>
        <p:spPr>
          <a:xfrm>
            <a:off x="2627870" y="5728692"/>
            <a:ext cx="4541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Faculty of Mathematics and Computer Science</a:t>
            </a:r>
          </a:p>
          <a:p>
            <a:r>
              <a:rPr lang="ro-RO" sz="16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Babeș-Bolyai University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989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7745" y="2277540"/>
            <a:ext cx="8394192" cy="251183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5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ro-RO" dirty="0"/>
              <a:t>New section title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87744" y="5040051"/>
            <a:ext cx="8394192" cy="1140644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o-RO" dirty="0"/>
              <a:t>Description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87744" y="4867057"/>
            <a:ext cx="3691803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954" y="257695"/>
            <a:ext cx="1620982" cy="16209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375" y="19528"/>
            <a:ext cx="1508760" cy="213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365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inut pe 3 coloa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87744" y="914400"/>
            <a:ext cx="8742071" cy="7762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87745" y="1844760"/>
            <a:ext cx="2743200" cy="576262"/>
          </a:xfrm>
          <a:prstGeom prst="rect">
            <a:avLst/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202381" y="2530560"/>
            <a:ext cx="2743200" cy="358933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98455" y="1838710"/>
            <a:ext cx="2743200" cy="576262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90541" y="2524510"/>
            <a:ext cx="2743200" cy="358933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5" y="1838710"/>
            <a:ext cx="2743200" cy="576262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186615" y="2524510"/>
            <a:ext cx="2743200" cy="358933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B29B2E-114B-4053-86F0-A402057E9421}" type="datetime1">
              <a:rPr lang="en-US" smtClean="0"/>
              <a:t>3/15/2025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6471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e 3 coloane cu imagin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87745" y="3731836"/>
            <a:ext cx="2743200" cy="5762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87745" y="1690687"/>
            <a:ext cx="2743200" cy="189594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87745" y="4308099"/>
            <a:ext cx="2743200" cy="19032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86581" y="3733117"/>
            <a:ext cx="2743200" cy="5762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86580" y="1691968"/>
            <a:ext cx="2743200" cy="19021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85565" y="4309378"/>
            <a:ext cx="2743200" cy="19019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7" y="3726704"/>
            <a:ext cx="2743200" cy="5762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86616" y="1685555"/>
            <a:ext cx="2743200" cy="190108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186524" y="4302963"/>
            <a:ext cx="2743200" cy="19019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C98F3E-723A-4C83-8704-B8A57281B56A}" type="datetime1">
              <a:rPr lang="en-US" smtClean="0"/>
              <a:t>3/15/2025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187745" y="914400"/>
            <a:ext cx="8394192" cy="77628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>
                <a:solidFill>
                  <a:srgbClr val="0041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69737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4532945" y="4252321"/>
            <a:ext cx="4048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o-RO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www.cs.ubbcluj.ro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258962" y="2524510"/>
            <a:ext cx="0" cy="209714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85" y="2519497"/>
            <a:ext cx="2102156" cy="210215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4532945" y="3486086"/>
            <a:ext cx="4048992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 </a:t>
            </a:r>
            <a:r>
              <a:rPr lang="en-US" sz="14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Mihail</a:t>
            </a:r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Kogălniceanu</a:t>
            </a:r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Street,</a:t>
            </a:r>
            <a:b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Cluj-Napoca, Cluj, România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4532944" y="2658297"/>
            <a:ext cx="4182687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FACULTY OF MATHEMATICS AND COMPUTER SCIENCE</a:t>
            </a:r>
            <a:br>
              <a:rPr 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</a:br>
            <a:r>
              <a:rPr 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BABEȘ-BOLYAI UNIVERSITY</a:t>
            </a:r>
          </a:p>
        </p:txBody>
      </p:sp>
    </p:spTree>
    <p:extLst>
      <p:ext uri="{BB962C8B-B14F-4D97-AF65-F5344CB8AC3E}">
        <p14:creationId xmlns:p14="http://schemas.microsoft.com/office/powerpoint/2010/main" val="846535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u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96895" y="2678442"/>
            <a:ext cx="3927642" cy="35443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 b="0" baseline="0">
                <a:solidFill>
                  <a:schemeClr val="tx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o-RO" dirty="0"/>
              <a:t>Author</a:t>
            </a:r>
            <a:endParaRPr lang="en-US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524537" y="636956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rgbClr val="00417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596896" y="3429000"/>
            <a:ext cx="3950208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834" y="5488694"/>
            <a:ext cx="1234440" cy="1234440"/>
          </a:xfrm>
          <a:prstGeom prst="rect">
            <a:avLst/>
          </a:prstGeom>
        </p:spPr>
      </p:pic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201168" y="1369306"/>
            <a:ext cx="8741664" cy="916185"/>
          </a:xfrm>
          <a:prstGeom prst="rect">
            <a:avLst/>
          </a:prstGeom>
          <a:effectLst/>
        </p:spPr>
        <p:txBody>
          <a:bodyPr wrap="none" anchor="t">
            <a:normAutofit/>
          </a:bodyPr>
          <a:lstStyle>
            <a:lvl1pPr algn="ctr">
              <a:defRPr sz="5400" b="0" spc="-225" baseline="0">
                <a:solidFill>
                  <a:schemeClr val="accent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 dirty="0"/>
              <a:t>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143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si Continut">
    <p:bg>
      <p:bgPr>
        <a:blipFill dpi="0" rotWithShape="1">
          <a:blip r:embed="rId2">
            <a:alphaModFix amt="9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92423" y="876854"/>
            <a:ext cx="8737394" cy="769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417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421" y="1825625"/>
            <a:ext cx="8737395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  <a:lvl2pPr>
              <a:defRPr>
                <a:solidFill>
                  <a:srgbClr val="114374"/>
                </a:solidFill>
              </a:defRPr>
            </a:lvl2pPr>
            <a:lvl3pPr>
              <a:defRPr>
                <a:solidFill>
                  <a:srgbClr val="114374"/>
                </a:solidFill>
              </a:defRPr>
            </a:lvl3pPr>
            <a:lvl4pPr>
              <a:defRPr>
                <a:solidFill>
                  <a:srgbClr val="114374"/>
                </a:solidFill>
              </a:defRPr>
            </a:lvl4pPr>
            <a:lvl5pPr>
              <a:defRPr>
                <a:solidFill>
                  <a:srgbClr val="114374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23E9C8A1-DF9D-411C-8C5F-FC9619BF422F}" type="datetime1">
              <a:rPr lang="en-US" smtClean="0"/>
              <a:t>3/15/2025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ro-RO" sz="18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600" kern="1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724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inut paralel simp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23" y="876854"/>
            <a:ext cx="8737394" cy="769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422" y="1825625"/>
            <a:ext cx="4233672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6145" y="1825625"/>
            <a:ext cx="4233672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422" y="6362236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FDA29EC-E924-41A3-B5BE-5D0670F22716}" type="datetime1">
              <a:rPr lang="en-US" smtClean="0"/>
              <a:t>3/15/2025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2417" y="635113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260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aralel complex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422" y="1747044"/>
            <a:ext cx="4233672" cy="823912"/>
          </a:xfrm>
          <a:prstGeom prst="rect">
            <a:avLst/>
          </a:prstGeom>
          <a:solidFill>
            <a:srgbClr val="004174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422" y="2570956"/>
            <a:ext cx="4233672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6144" y="1747044"/>
            <a:ext cx="4233672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>
              <a:buNone/>
              <a:defRPr lang="en-US" sz="20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6144" y="2570956"/>
            <a:ext cx="4233672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AADCF-EB19-455B-BD58-E7E620490F64}" type="datetime1">
              <a:rPr lang="en-US" smtClean="0"/>
              <a:t>3/15/2025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92421" y="876854"/>
            <a:ext cx="8741664" cy="769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839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23" y="876854"/>
            <a:ext cx="8737394" cy="769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F68D6A-48B6-4CD5-A684-04AAD272DA69}" type="datetime1">
              <a:rPr lang="en-US" smtClean="0"/>
              <a:t>3/15/2025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616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lide G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45CEDF-6B39-4773-9E6A-C6BA65DB4B8E}" type="datetime1">
              <a:rPr lang="en-US" smtClean="0"/>
              <a:t>3/15/2025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918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u si Continu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359FE91-8333-4547-8501-BA7A2E28790A}" type="datetime1">
              <a:rPr lang="en-US" smtClean="0"/>
              <a:t>3/15/2025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636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Imagine panoramic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45" y="4731365"/>
            <a:ext cx="8741664" cy="819355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2422" y="997777"/>
            <a:ext cx="8741664" cy="374611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4" y="5550720"/>
            <a:ext cx="8741664" cy="682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796918D-AF50-4378-9F46-10F8D870345E}" type="datetime1">
              <a:rPr lang="en-US" smtClean="0"/>
              <a:t>3/15/2025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3421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7EFBFF5B-2B38-813E-03A7-EC6CBA05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9612AD-5D56-7078-485E-B8F594E22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DF301CC-6C7D-6205-9003-8FD7693FC7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E168A-03DA-4EAE-8BD0-E85B36BADE37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6A70483-5C13-6D6B-1BD4-32788C1691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55B6F49-4918-0760-C363-392DB52978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C0A4E-6D81-4ABA-B67B-49A403CF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602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1" r:id="rId1"/>
    <p:sldLayoutId id="2147483739" r:id="rId2"/>
    <p:sldLayoutId id="2147483740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8" r:id="rId9"/>
    <p:sldLayoutId id="2147483751" r:id="rId10"/>
    <p:sldLayoutId id="2147483752" r:id="rId11"/>
    <p:sldLayoutId id="2147483753" r:id="rId12"/>
    <p:sldLayoutId id="2147483755" r:id="rId13"/>
  </p:sldLayoutIdLst>
  <p:hf hdr="0" ftr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6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Unix Recap – Lab. 3</a:t>
            </a:r>
          </a:p>
        </p:txBody>
      </p:sp>
      <p:sp>
        <p:nvSpPr>
          <p:cNvPr id="8" name="Subtitle 7"/>
          <p:cNvSpPr>
            <a:spLocks noGrp="1"/>
          </p:cNvSpPr>
          <p:nvPr>
            <p:ph type="subTitle" idx="4294967295"/>
          </p:nvPr>
        </p:nvSpPr>
        <p:spPr>
          <a:xfrm>
            <a:off x="2408062" y="2328337"/>
            <a:ext cx="5725466" cy="638097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dirty="0"/>
              <a:t>Faculty of Mathematics and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086600" y="6351588"/>
            <a:ext cx="2057400" cy="365125"/>
          </a:xfrm>
          <a:prstGeom prst="rect">
            <a:avLst/>
          </a:prstGeom>
        </p:spPr>
        <p:txBody>
          <a:bodyPr/>
          <a:lstStyle/>
          <a:p>
            <a:fld id="{F15DF4B7-D390-4743-BC4A-39E252620E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27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66D8DFC-B105-41E5-147B-D8DBEA9B95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</a:rPr>
              <a:t>Quiz: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4A26C8-9F27-F11D-19A8-B9C96B0BF4F3}"/>
              </a:ext>
            </a:extLst>
          </p:cNvPr>
          <p:cNvSpPr txBox="1"/>
          <p:nvPr/>
        </p:nvSpPr>
        <p:spPr>
          <a:xfrm>
            <a:off x="214184" y="823911"/>
            <a:ext cx="883071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303141"/>
                </a:solidFill>
                <a:latin typeface="Udemy Sans"/>
              </a:rPr>
              <a:t>1.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	Assume that 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dir1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 is an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 empty 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directory. Which of these commands will remove 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dir1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 ?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rm dir1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remove dir1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rmdir dir1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del dir1</a:t>
            </a:r>
          </a:p>
          <a:p>
            <a:pPr marL="1657350" lvl="2" indent="-742950">
              <a:buFont typeface="+mj-lt"/>
              <a:buAutoNum type="alphaLcParenR"/>
            </a:pPr>
            <a:endParaRPr lang="en-US" sz="2000" dirty="0">
              <a:solidFill>
                <a:srgbClr val="30314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demy Sans"/>
            </a:endParaRPr>
          </a:p>
          <a:p>
            <a:r>
              <a:rPr lang="en-US" sz="2000" dirty="0">
                <a:solidFill>
                  <a:srgbClr val="303141"/>
                </a:solidFill>
                <a:latin typeface="Udemy Sans"/>
              </a:rPr>
              <a:t>2. 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	Assume that 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dir1 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is a 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non empty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 directory. Which of these commands will remove 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dir1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?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rmdir dir1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rm –R dir1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rm –f dir1</a:t>
            </a:r>
          </a:p>
        </p:txBody>
      </p:sp>
      <p:sp>
        <p:nvSpPr>
          <p:cNvPr id="4" name="Textfeld 22">
            <a:extLst>
              <a:ext uri="{FF2B5EF4-FFF2-40B4-BE49-F238E27FC236}">
                <a16:creationId xmlns:a16="http://schemas.microsoft.com/office/drawing/2014/main" id="{563F9A21-7B3D-251A-C326-B1FBCDFF1810}"/>
              </a:ext>
            </a:extLst>
          </p:cNvPr>
          <p:cNvSpPr txBox="1">
            <a:spLocks noChangeAspect="1"/>
          </p:cNvSpPr>
          <p:nvPr/>
        </p:nvSpPr>
        <p:spPr>
          <a:xfrm>
            <a:off x="5244419" y="145812"/>
            <a:ext cx="3800476" cy="532287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2400" dirty="0">
                <a:latin typeface="Arial Black" panose="020B0A04020102020204" pitchFamily="34" charset="0"/>
                <a:cs typeface="Segoe UI" panose="020B0502040204020203" pitchFamily="34" charset="0"/>
              </a:rPr>
              <a:t>Working with files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4A26C8-9F27-F11D-19A8-B9C96B0BF4F3}"/>
              </a:ext>
            </a:extLst>
          </p:cNvPr>
          <p:cNvSpPr txBox="1"/>
          <p:nvPr/>
        </p:nvSpPr>
        <p:spPr>
          <a:xfrm>
            <a:off x="246523" y="4773196"/>
            <a:ext cx="89298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303141"/>
                </a:solidFill>
                <a:latin typeface="Udemy Sans"/>
              </a:rPr>
              <a:t>3.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	Assume that 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dir1 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is a 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non empty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 directory and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 text1 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is just a text file. Which of these commands will successfully remove 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dir1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 and 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text1 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?</a:t>
            </a:r>
          </a:p>
          <a:p>
            <a:pPr marL="1371600" lvl="2" indent="-457200"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rm text1 dir1</a:t>
            </a:r>
          </a:p>
          <a:p>
            <a:pPr marL="1371600" lvl="2" indent="-457200"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rm –v text1 dir1</a:t>
            </a:r>
          </a:p>
          <a:p>
            <a:pPr marL="1371600" lvl="2" indent="-457200"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rm –R text1 dir1</a:t>
            </a:r>
          </a:p>
          <a:p>
            <a:pPr marL="1371600" lvl="2" indent="-457200">
              <a:buAutoNum type="alphaLcParenR"/>
            </a:pPr>
            <a:endParaRPr lang="en-US" sz="2000" dirty="0">
              <a:solidFill>
                <a:srgbClr val="30314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demy Sans"/>
            </a:endParaRPr>
          </a:p>
        </p:txBody>
      </p:sp>
    </p:spTree>
    <p:extLst>
      <p:ext uri="{BB962C8B-B14F-4D97-AF65-F5344CB8AC3E}">
        <p14:creationId xmlns:p14="http://schemas.microsoft.com/office/powerpoint/2010/main" val="460209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E980E396-AA24-E504-2D83-B0F1CB6AE32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5 min practice</a:t>
            </a:r>
          </a:p>
        </p:txBody>
      </p:sp>
      <p:sp>
        <p:nvSpPr>
          <p:cNvPr id="4" name="Textfeld 22">
            <a:extLst>
              <a:ext uri="{FF2B5EF4-FFF2-40B4-BE49-F238E27FC236}">
                <a16:creationId xmlns:a16="http://schemas.microsoft.com/office/drawing/2014/main" id="{6262D9A0-FF97-B223-8F3F-9E51D8B13AF6}"/>
              </a:ext>
            </a:extLst>
          </p:cNvPr>
          <p:cNvSpPr txBox="1">
            <a:spLocks noChangeAspect="1"/>
          </p:cNvSpPr>
          <p:nvPr/>
        </p:nvSpPr>
        <p:spPr>
          <a:xfrm>
            <a:off x="4652010" y="94478"/>
            <a:ext cx="4392885" cy="615259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dirty="0">
                <a:latin typeface="Arial Black" panose="020B0A04020102020204" pitchFamily="34" charset="0"/>
                <a:cs typeface="Segoe UI" panose="020B0502040204020203" pitchFamily="34" charset="0"/>
              </a:rPr>
              <a:t>Working with files -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14374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Copy/mv files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C54A4F-4021-BA28-8115-B6F00C7BCCDE}"/>
              </a:ext>
            </a:extLst>
          </p:cNvPr>
          <p:cNvSpPr txBox="1"/>
          <p:nvPr/>
        </p:nvSpPr>
        <p:spPr>
          <a:xfrm>
            <a:off x="85725" y="969724"/>
            <a:ext cx="895917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2400" b="0" i="0" dirty="0">
                <a:solidFill>
                  <a:srgbClr val="303141"/>
                </a:solidFill>
                <a:effectLst/>
                <a:latin typeface="Udemy Sans"/>
              </a:rPr>
              <a:t>Create a new directory and inside the directory create a file named file1.txt. Use the </a:t>
            </a:r>
            <a:r>
              <a:rPr lang="en-US" sz="2400" b="0" i="0" dirty="0">
                <a:solidFill>
                  <a:srgbClr val="00B050"/>
                </a:solidFill>
                <a:effectLst/>
                <a:latin typeface="Udemy Sans"/>
              </a:rPr>
              <a:t>cp command </a:t>
            </a:r>
            <a:r>
              <a:rPr lang="en-US" sz="2400" b="0" i="0" dirty="0">
                <a:solidFill>
                  <a:srgbClr val="303141"/>
                </a:solidFill>
                <a:effectLst/>
                <a:latin typeface="Udemy Sans"/>
              </a:rPr>
              <a:t>to create a copy of this file. </a:t>
            </a:r>
            <a:r>
              <a:rPr lang="en-US" sz="2400" dirty="0">
                <a:solidFill>
                  <a:srgbClr val="303141"/>
                </a:solidFill>
                <a:latin typeface="Udemy Sans"/>
              </a:rPr>
              <a:t>The command is: </a:t>
            </a:r>
            <a:r>
              <a:rPr lang="en-US" sz="2400" dirty="0">
                <a:solidFill>
                  <a:srgbClr val="00B050"/>
                </a:solidFill>
                <a:latin typeface="Udemy Sans"/>
              </a:rPr>
              <a:t>cp</a:t>
            </a:r>
            <a:r>
              <a:rPr lang="en-US" sz="2400" dirty="0">
                <a:solidFill>
                  <a:srgbClr val="303141"/>
                </a:solidFill>
                <a:latin typeface="Udemy Sans"/>
              </a:rPr>
              <a:t> </a:t>
            </a: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Udemy Sans"/>
              </a:rPr>
              <a:t>file1.txt file2.txt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dirty="0">
                <a:solidFill>
                  <a:srgbClr val="303141"/>
                </a:solidFill>
                <a:latin typeface="Udemy Sans"/>
              </a:rPr>
              <a:t> Create a new directory inside the existing directory. If you want to copy file1.txt and file2.txt in the new directory, do: </a:t>
            </a:r>
            <a:r>
              <a:rPr lang="en-US" sz="2400" dirty="0">
                <a:solidFill>
                  <a:srgbClr val="00B050"/>
                </a:solidFill>
                <a:latin typeface="Udemy Sans"/>
              </a:rPr>
              <a:t>cp</a:t>
            </a:r>
            <a:r>
              <a:rPr lang="en-US" sz="2400" dirty="0">
                <a:solidFill>
                  <a:srgbClr val="303141"/>
                </a:solidFill>
                <a:latin typeface="Udemy Sans"/>
              </a:rPr>
              <a:t> </a:t>
            </a: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Udemy Sans"/>
              </a:rPr>
              <a:t>file1.txt file2.txt dir1</a:t>
            </a:r>
            <a:endParaRPr lang="en-US" sz="2400" b="0" i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Udemy Sans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400" dirty="0">
                <a:solidFill>
                  <a:srgbClr val="303141"/>
                </a:solidFill>
                <a:latin typeface="Udemy Sans"/>
              </a:rPr>
              <a:t>Copy dir1 into dir2 with </a:t>
            </a:r>
            <a:r>
              <a:rPr lang="en-US" sz="2400" dirty="0">
                <a:solidFill>
                  <a:srgbClr val="00B050"/>
                </a:solidFill>
                <a:latin typeface="Udemy Sans"/>
              </a:rPr>
              <a:t>cp</a:t>
            </a:r>
            <a:r>
              <a:rPr lang="en-US" sz="2400" dirty="0">
                <a:solidFill>
                  <a:srgbClr val="303141"/>
                </a:solidFill>
                <a:latin typeface="Udemy Sans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Udemy Sans"/>
              </a:rPr>
              <a:t>–R</a:t>
            </a:r>
            <a:r>
              <a:rPr lang="en-US" sz="2400" dirty="0">
                <a:solidFill>
                  <a:srgbClr val="303141"/>
                </a:solidFill>
                <a:latin typeface="Udemy Sans"/>
              </a:rPr>
              <a:t> </a:t>
            </a: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Udemy Sans"/>
              </a:rPr>
              <a:t>dir1 di2</a:t>
            </a:r>
            <a:r>
              <a:rPr lang="en-US" sz="2400" dirty="0">
                <a:solidFill>
                  <a:srgbClr val="114374"/>
                </a:solidFill>
                <a:latin typeface="Udemy Sans"/>
              </a:rPr>
              <a:t>, try first cp dir1 dir2 to see what happens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dirty="0">
                <a:solidFill>
                  <a:srgbClr val="114374"/>
                </a:solidFill>
                <a:latin typeface="Udemy Sans"/>
              </a:rPr>
              <a:t>Go to Exemplu directory, create a new file called ubuntu and rename it to fedora using: </a:t>
            </a:r>
            <a:r>
              <a:rPr lang="en-US" sz="2400" dirty="0">
                <a:solidFill>
                  <a:srgbClr val="00B050"/>
                </a:solidFill>
                <a:latin typeface="Udemy Sans"/>
              </a:rPr>
              <a:t>mv</a:t>
            </a:r>
            <a:r>
              <a:rPr lang="en-US" sz="2400" dirty="0">
                <a:solidFill>
                  <a:srgbClr val="114374"/>
                </a:solidFill>
                <a:latin typeface="Udemy Sans"/>
              </a:rPr>
              <a:t> </a:t>
            </a: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Udemy Sans"/>
              </a:rPr>
              <a:t>ubuntu fedora</a:t>
            </a:r>
            <a:endParaRPr lang="en-US" sz="2400" dirty="0">
              <a:solidFill>
                <a:srgbClr val="114374"/>
              </a:solidFill>
              <a:latin typeface="Udemy Sans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400" dirty="0">
                <a:solidFill>
                  <a:srgbClr val="114374"/>
                </a:solidFill>
                <a:latin typeface="Udemy Sans"/>
              </a:rPr>
              <a:t>Make the file hidden using this command: </a:t>
            </a:r>
            <a:r>
              <a:rPr lang="en-US" sz="2400" dirty="0">
                <a:solidFill>
                  <a:srgbClr val="00B050"/>
                </a:solidFill>
                <a:latin typeface="Udemy Sans"/>
              </a:rPr>
              <a:t>mv</a:t>
            </a:r>
            <a:r>
              <a:rPr lang="en-US" sz="2400" dirty="0">
                <a:solidFill>
                  <a:srgbClr val="114374"/>
                </a:solidFill>
                <a:latin typeface="Udemy Sans"/>
              </a:rPr>
              <a:t> </a:t>
            </a: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Udemy Sans"/>
              </a:rPr>
              <a:t>fedora .fedora</a:t>
            </a:r>
            <a:r>
              <a:rPr lang="en-US" sz="2400" dirty="0">
                <a:solidFill>
                  <a:srgbClr val="114374"/>
                </a:solidFill>
                <a:latin typeface="Udemy Sans"/>
              </a:rPr>
              <a:t>,</a:t>
            </a: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Udemy Sans"/>
              </a:rPr>
              <a:t> </a:t>
            </a:r>
            <a:r>
              <a:rPr lang="en-US" sz="2400" dirty="0">
                <a:solidFill>
                  <a:srgbClr val="114374"/>
                </a:solidFill>
                <a:latin typeface="Udemy Sans"/>
              </a:rPr>
              <a:t>then make it visible again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dirty="0">
                <a:solidFill>
                  <a:srgbClr val="114374"/>
                </a:solidFill>
                <a:latin typeface="Udemy Sans"/>
              </a:rPr>
              <a:t>Create a new directory named dir1 and move the fedora file into the new directory with: </a:t>
            </a:r>
            <a:r>
              <a:rPr lang="en-US" sz="2400" dirty="0">
                <a:solidFill>
                  <a:srgbClr val="00B050"/>
                </a:solidFill>
                <a:latin typeface="Udemy Sans"/>
              </a:rPr>
              <a:t>mv</a:t>
            </a:r>
            <a:r>
              <a:rPr lang="en-US" sz="2400" dirty="0">
                <a:solidFill>
                  <a:srgbClr val="114374"/>
                </a:solidFill>
                <a:latin typeface="Udemy Sans"/>
              </a:rPr>
              <a:t>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Udemy Sans"/>
              </a:rPr>
              <a:t>fedora dir1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400" dirty="0">
                <a:solidFill>
                  <a:srgbClr val="114374"/>
                </a:solidFill>
                <a:latin typeface="Udemy Sans"/>
              </a:rPr>
              <a:t>Create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Udemy Sans"/>
              </a:rPr>
              <a:t> </a:t>
            </a:r>
            <a:r>
              <a:rPr lang="en-US" sz="2400" dirty="0">
                <a:solidFill>
                  <a:srgbClr val="114374"/>
                </a:solidFill>
                <a:latin typeface="Udemy Sans"/>
              </a:rPr>
              <a:t>three new files and move them into the dir1 directory</a:t>
            </a:r>
            <a:endParaRPr lang="en-US" sz="2400" dirty="0">
              <a:solidFill>
                <a:schemeClr val="tx2">
                  <a:lumMod val="60000"/>
                  <a:lumOff val="40000"/>
                </a:schemeClr>
              </a:solidFill>
              <a:latin typeface="Udemy Sans"/>
            </a:endParaRPr>
          </a:p>
          <a:p>
            <a:pPr marL="742950" indent="-742950">
              <a:buFont typeface="+mj-lt"/>
              <a:buAutoNum type="arabicPeriod"/>
            </a:pPr>
            <a:endParaRPr lang="en-US" sz="2400" dirty="0">
              <a:solidFill>
                <a:srgbClr val="114374"/>
              </a:solidFill>
              <a:latin typeface="Udemy Sans"/>
            </a:endParaRPr>
          </a:p>
          <a:p>
            <a:pPr lvl="2"/>
            <a:endParaRPr lang="en-US" sz="2400" dirty="0">
              <a:solidFill>
                <a:srgbClr val="30314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demy Sans"/>
            </a:endParaRPr>
          </a:p>
          <a:p>
            <a:pPr lvl="2"/>
            <a:endParaRPr lang="en-US" sz="2400" dirty="0">
              <a:solidFill>
                <a:srgbClr val="30314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demy Sans"/>
            </a:endParaRPr>
          </a:p>
        </p:txBody>
      </p:sp>
    </p:spTree>
    <p:extLst>
      <p:ext uri="{BB962C8B-B14F-4D97-AF65-F5344CB8AC3E}">
        <p14:creationId xmlns:p14="http://schemas.microsoft.com/office/powerpoint/2010/main" val="251322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66D8DFC-B105-41E5-147B-D8DBEA9B95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Basic Git Workflow – Why version control matters in Unix?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2C301C3-D52B-32F5-C1FA-CC959A0AA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999" y="823912"/>
            <a:ext cx="6379931" cy="54229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5DC1AD-8382-E0CE-C4B1-2A3BE1C37B59}"/>
              </a:ext>
            </a:extLst>
          </p:cNvPr>
          <p:cNvSpPr txBox="1"/>
          <p:nvPr/>
        </p:nvSpPr>
        <p:spPr>
          <a:xfrm>
            <a:off x="214184" y="6361329"/>
            <a:ext cx="46234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https://git-scm.com</a:t>
            </a:r>
          </a:p>
        </p:txBody>
      </p:sp>
    </p:spTree>
    <p:extLst>
      <p:ext uri="{BB962C8B-B14F-4D97-AF65-F5344CB8AC3E}">
        <p14:creationId xmlns:p14="http://schemas.microsoft.com/office/powerpoint/2010/main" val="3631058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66D8DFC-B105-41E5-147B-D8DBEA9B95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Keyboards shortcuts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799EC8-00DB-7EB8-D315-0917E566AC49}"/>
              </a:ext>
            </a:extLst>
          </p:cNvPr>
          <p:cNvSpPr txBox="1"/>
          <p:nvPr/>
        </p:nvSpPr>
        <p:spPr>
          <a:xfrm>
            <a:off x="331470" y="1176574"/>
            <a:ext cx="1854995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 + 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 + 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 + 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 + 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 + 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 + 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Alt + u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Alt + 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 + 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 + 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 +l </a:t>
            </a:r>
          </a:p>
        </p:txBody>
      </p:sp>
    </p:spTree>
    <p:extLst>
      <p:ext uri="{BB962C8B-B14F-4D97-AF65-F5344CB8AC3E}">
        <p14:creationId xmlns:p14="http://schemas.microsoft.com/office/powerpoint/2010/main" val="1080734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E980E396-AA24-E504-2D83-B0F1CB6AE32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10 min practice </a:t>
            </a:r>
          </a:p>
        </p:txBody>
      </p:sp>
      <p:sp>
        <p:nvSpPr>
          <p:cNvPr id="4" name="Textfeld 22">
            <a:extLst>
              <a:ext uri="{FF2B5EF4-FFF2-40B4-BE49-F238E27FC236}">
                <a16:creationId xmlns:a16="http://schemas.microsoft.com/office/drawing/2014/main" id="{6262D9A0-FF97-B223-8F3F-9E51D8B13AF6}"/>
              </a:ext>
            </a:extLst>
          </p:cNvPr>
          <p:cNvSpPr txBox="1">
            <a:spLocks noChangeAspect="1"/>
          </p:cNvSpPr>
          <p:nvPr/>
        </p:nvSpPr>
        <p:spPr>
          <a:xfrm>
            <a:off x="5244419" y="145812"/>
            <a:ext cx="3800476" cy="532287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2000" b="1" dirty="0">
                <a:latin typeface="Arial Black" panose="020B0A04020102020204" pitchFamily="34" charset="0"/>
                <a:cs typeface="Courier New" panose="02070309020205020404" pitchFamily="49" charset="0"/>
              </a:rPr>
              <a:t>Text editors – editing files</a:t>
            </a:r>
            <a:endParaRPr lang="en-US" sz="2000" b="1" dirty="0">
              <a:latin typeface="Arial Black" panose="020B0A04020102020204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A1D424-4CE5-2AB9-863A-B57DEF17A1A1}"/>
              </a:ext>
            </a:extLst>
          </p:cNvPr>
          <p:cNvSpPr txBox="1"/>
          <p:nvPr/>
        </p:nvSpPr>
        <p:spPr>
          <a:xfrm>
            <a:off x="99884" y="823911"/>
            <a:ext cx="9246870" cy="5963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1. Go to dir1. Try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vi example1.txt.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Press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INS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key to change text then </a:t>
            </a:r>
            <a:r>
              <a:rPr lang="en-US" sz="1600" dirty="0">
                <a:latin typeface="Udemy Sans"/>
                <a:cs typeface="Arial" panose="020B0604020202020204" pitchFamily="34" charset="0"/>
              </a:rPr>
              <a:t>p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ress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ESC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key to finish editing.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Press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:w 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to save changes or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:qw 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save changes and exit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:q 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or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:q! 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to exit without changes.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Verify your changes with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cat example1.txt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2. Try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vim example1.txt. 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Use the same commands like above.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demy Sans"/>
                <a:cs typeface="Arial" panose="020B0604020202020204" pitchFamily="34" charset="0"/>
              </a:rPr>
              <a:t>3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. Try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nano example1.txt. Ctrl+X </a:t>
            </a:r>
            <a:r>
              <a:rPr lang="en-US" sz="1600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for exit. Create a file called dogs using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Arial" panose="020B0604020202020204" pitchFamily="34" charset="0"/>
              </a:rPr>
              <a:t>nano dogs.txt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4. Go to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lab3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and create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dir5 dir6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and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dir7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in one command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mkdir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…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5. Create 1 file in each directory named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dir5_file1.txt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,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dir6_file1.txt, dir7_file1.txt.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Can be done in single command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touch dir5/dir5_file1.txt dir6/dir6_file1.txt dir7/dir7_file1.txt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6.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Copy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dir5_file1.txt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to directory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dir6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 without name, use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cp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command.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Use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ls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 or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tree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 to see results.</a:t>
            </a:r>
            <a:endParaRPr lang="en-US" sz="1600" dirty="0">
              <a:solidFill>
                <a:srgbClr val="0070C0"/>
              </a:solidFill>
              <a:latin typeface="Udemy Sans"/>
              <a:ea typeface="Open Sans Extrabold" panose="020B0906030804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7.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Move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dir6/dir6_file1.txt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to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dir7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without specify a name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.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Use </a:t>
            </a:r>
            <a:r>
              <a:rPr lang="pt-BR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mv dir6/dir6_file1.txt dir7</a:t>
            </a:r>
          </a:p>
          <a:p>
            <a:pPr>
              <a:lnSpc>
                <a:spcPct val="150000"/>
              </a:lnSpc>
            </a:pPr>
            <a:r>
              <a:rPr lang="pt-BR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8. </a:t>
            </a:r>
            <a:r>
              <a:rPr lang="pt-BR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Move file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dir5_file1.txt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to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dir6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with name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dir5indir6_file.txt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Use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tree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 to see results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9.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Delete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dir5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use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rmdir </a:t>
            </a:r>
            <a:r>
              <a:rPr lang="en-US" sz="1600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Arial" panose="020B0604020202020204" pitchFamily="34" charset="0"/>
              </a:rPr>
              <a:t>command. Remove </a:t>
            </a:r>
            <a:r>
              <a:rPr lang="en-US" sz="1600" b="1" dirty="0">
                <a:solidFill>
                  <a:schemeClr val="tx1"/>
                </a:solidFill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dir6</a:t>
            </a:r>
            <a:endParaRPr lang="en-US" sz="1600" b="1" dirty="0">
              <a:latin typeface="Udemy Sans"/>
              <a:ea typeface="Open Sans Extrabold" panose="020B0906030804020204" pitchFamily="34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600" b="1" dirty="0"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10. </a:t>
            </a:r>
            <a:r>
              <a:rPr lang="en-US" sz="1600" dirty="0"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Use command </a:t>
            </a:r>
            <a:r>
              <a:rPr lang="en-US" sz="1600" b="1" dirty="0"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less </a:t>
            </a:r>
            <a:r>
              <a:rPr lang="en-US" sz="1600" b="1" dirty="0">
                <a:solidFill>
                  <a:schemeClr val="tx1"/>
                </a:solidFill>
                <a:latin typeface="Udemy Sans"/>
                <a:cs typeface="Courier New" panose="02070309020205020404" pitchFamily="49" charset="0"/>
              </a:rPr>
              <a:t>example1</a:t>
            </a:r>
            <a:r>
              <a:rPr lang="en-US" sz="1600" b="1" dirty="0"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.txt </a:t>
            </a:r>
            <a:r>
              <a:rPr lang="en-US" sz="1600" dirty="0">
                <a:latin typeface="Udemy Sans"/>
                <a:ea typeface="Open Sans Extrabold" panose="020B0906030804020204" pitchFamily="34" charset="0"/>
                <a:cs typeface="Courier New" panose="02070309020205020404" pitchFamily="49" charset="0"/>
              </a:rPr>
              <a:t>to ONLY view the text content</a:t>
            </a:r>
            <a:endParaRPr lang="en-US" sz="1600" dirty="0">
              <a:solidFill>
                <a:schemeClr val="tx1"/>
              </a:solidFill>
              <a:latin typeface="Udemy Sans"/>
              <a:ea typeface="Open Sans Extrabold" panose="020B090603080402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803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C44B1C5F-FFFB-5A15-835D-00C3A31AEB0C}"/>
              </a:ext>
            </a:extLst>
          </p:cNvPr>
          <p:cNvSpPr txBox="1">
            <a:spLocks/>
          </p:cNvSpPr>
          <p:nvPr/>
        </p:nvSpPr>
        <p:spPr>
          <a:xfrm>
            <a:off x="0" y="-1"/>
            <a:ext cx="9144000" cy="990303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Why use output redirection?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671AC6-9368-70A3-3506-3E95AADF22DA}"/>
              </a:ext>
            </a:extLst>
          </p:cNvPr>
          <p:cNvSpPr txBox="1"/>
          <p:nvPr/>
        </p:nvSpPr>
        <p:spPr>
          <a:xfrm>
            <a:off x="211455" y="1325880"/>
            <a:ext cx="87210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learning how to create, move, and delete files, it’s important to understand how to control </a:t>
            </a:r>
            <a:r>
              <a:rPr lang="en-US" b="1" dirty="0"/>
              <a:t>command output</a:t>
            </a:r>
            <a:r>
              <a:rPr lang="en-US" dirty="0"/>
              <a:t> efficiently. By default, commands display results directly in the terminal, but what if you need to:</a:t>
            </a:r>
          </a:p>
          <a:p>
            <a:endParaRPr lang="en-US" dirty="0"/>
          </a:p>
          <a:p>
            <a:pPr marL="2114550" lvl="4" indent="-285750">
              <a:buFont typeface="Wingdings" panose="05000000000000000000" pitchFamily="2" charset="2"/>
              <a:buChar char="ü"/>
            </a:pPr>
            <a:r>
              <a:rPr lang="en-US" dirty="0"/>
              <a:t>Save output for later analysis?</a:t>
            </a:r>
          </a:p>
          <a:p>
            <a:pPr marL="2114550" lvl="4" indent="-285750">
              <a:buFont typeface="Wingdings" panose="05000000000000000000" pitchFamily="2" charset="2"/>
              <a:buChar char="ü"/>
            </a:pPr>
            <a:r>
              <a:rPr lang="en-US" dirty="0"/>
              <a:t>Redirect errors to a separate file for debugging?</a:t>
            </a:r>
          </a:p>
          <a:p>
            <a:pPr marL="2114550" lvl="4" indent="-285750">
              <a:buFont typeface="Wingdings" panose="05000000000000000000" pitchFamily="2" charset="2"/>
              <a:buChar char="ü"/>
            </a:pPr>
            <a:r>
              <a:rPr lang="en-US" dirty="0"/>
              <a:t>Use output from one command as input for another?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E6608D0-2D48-BF36-24ED-AC0AA936A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4151" y="3478945"/>
            <a:ext cx="8957901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Arial" panose="020B0604020202020204" pitchFamily="34" charset="0"/>
              </a:rPr>
              <a:t>	This is where data streams and redirection (&gt;, &gt;&gt;, 2&gt;, | ) come in.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506AD5E-B26C-35FC-3C49-F42E590A9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455" y="4131737"/>
            <a:ext cx="663079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Normally, commands print results to the terminal (stdout).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Errors are printed separately (stderr).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Redirection allows you to: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114550" lvl="4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Save output (ls -l &gt; files.txt)</a:t>
            </a:r>
          </a:p>
          <a:p>
            <a:pPr marL="2114550" lvl="4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Append output (ls -l &gt;&gt; files.txt)</a:t>
            </a:r>
          </a:p>
          <a:p>
            <a:pPr marL="2114550" lvl="4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Separate errors (ls /notfound 2&gt; errors.txt)</a:t>
            </a:r>
          </a:p>
          <a:p>
            <a:pPr marL="2114550" lvl="4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Combine outputs (ls -l / 2&gt;&amp;1 | less)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061E00-9901-F218-70F7-AD06BF7C9BD2}"/>
              </a:ext>
            </a:extLst>
          </p:cNvPr>
          <p:cNvSpPr txBox="1"/>
          <p:nvPr/>
        </p:nvSpPr>
        <p:spPr>
          <a:xfrm>
            <a:off x="1965960" y="2419736"/>
            <a:ext cx="3874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✅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B1D430-2EA3-5DAF-F60A-571DA3F780CA}"/>
              </a:ext>
            </a:extLst>
          </p:cNvPr>
          <p:cNvSpPr txBox="1"/>
          <p:nvPr/>
        </p:nvSpPr>
        <p:spPr>
          <a:xfrm>
            <a:off x="1965960" y="2691259"/>
            <a:ext cx="4640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✅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57B760-9D84-A0EB-899A-C7DE8B64E0C7}"/>
              </a:ext>
            </a:extLst>
          </p:cNvPr>
          <p:cNvSpPr txBox="1"/>
          <p:nvPr/>
        </p:nvSpPr>
        <p:spPr>
          <a:xfrm>
            <a:off x="1965960" y="2945985"/>
            <a:ext cx="4640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✅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837594-C61D-8E2A-1730-86B915AC54D4}"/>
              </a:ext>
            </a:extLst>
          </p:cNvPr>
          <p:cNvSpPr txBox="1"/>
          <p:nvPr/>
        </p:nvSpPr>
        <p:spPr>
          <a:xfrm>
            <a:off x="1965960" y="5221724"/>
            <a:ext cx="4640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✅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55B7C0-95A4-C223-B83A-F7E1CD978FE1}"/>
              </a:ext>
            </a:extLst>
          </p:cNvPr>
          <p:cNvSpPr txBox="1"/>
          <p:nvPr/>
        </p:nvSpPr>
        <p:spPr>
          <a:xfrm>
            <a:off x="1965960" y="5491349"/>
            <a:ext cx="4640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E4838B-1BD5-AA6D-F4E0-5A866AB35E1F}"/>
              </a:ext>
            </a:extLst>
          </p:cNvPr>
          <p:cNvSpPr txBox="1"/>
          <p:nvPr/>
        </p:nvSpPr>
        <p:spPr>
          <a:xfrm>
            <a:off x="1965960" y="5760973"/>
            <a:ext cx="4640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✅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9E2049-46E2-3706-EBE4-CE9638F76C6E}"/>
              </a:ext>
            </a:extLst>
          </p:cNvPr>
          <p:cNvSpPr txBox="1"/>
          <p:nvPr/>
        </p:nvSpPr>
        <p:spPr>
          <a:xfrm>
            <a:off x="1965960" y="6046529"/>
            <a:ext cx="4640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✅</a:t>
            </a:r>
          </a:p>
        </p:txBody>
      </p:sp>
    </p:spTree>
    <p:extLst>
      <p:ext uri="{BB962C8B-B14F-4D97-AF65-F5344CB8AC3E}">
        <p14:creationId xmlns:p14="http://schemas.microsoft.com/office/powerpoint/2010/main" val="13808394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C44B1C5F-FFFB-5A15-835D-00C3A31AEB0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Data streams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300BEB-8186-8E4F-C10C-93712A41A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82" y="891885"/>
            <a:ext cx="6382932" cy="27974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D7A14E-BF5E-83E6-D7CA-6FFE19B7E7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40732"/>
            <a:ext cx="6382932" cy="31686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2748EE-2DA8-B401-F342-662A6EE670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8788" y="1"/>
            <a:ext cx="2975212" cy="126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945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C44B1C5F-FFFB-5A15-835D-00C3A31AEB0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10 min Practice</a:t>
            </a:r>
          </a:p>
        </p:txBody>
      </p:sp>
      <p:sp>
        <p:nvSpPr>
          <p:cNvPr id="4" name="Textfeld 22">
            <a:extLst>
              <a:ext uri="{FF2B5EF4-FFF2-40B4-BE49-F238E27FC236}">
                <a16:creationId xmlns:a16="http://schemas.microsoft.com/office/drawing/2014/main" id="{E4751C02-10C4-CC92-4219-84E7A674B11B}"/>
              </a:ext>
            </a:extLst>
          </p:cNvPr>
          <p:cNvSpPr txBox="1">
            <a:spLocks noChangeAspect="1"/>
          </p:cNvSpPr>
          <p:nvPr/>
        </p:nvSpPr>
        <p:spPr>
          <a:xfrm>
            <a:off x="5244419" y="145812"/>
            <a:ext cx="3800476" cy="532287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2400" dirty="0">
                <a:latin typeface="Arial Black" panose="020B0A04020102020204" pitchFamily="34" charset="0"/>
                <a:cs typeface="Segoe UI" panose="020B0502040204020203" pitchFamily="34" charset="0"/>
              </a:rPr>
              <a:t>Data streams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1D555B-8681-1AAE-B4A1-9B544EBA2C86}"/>
              </a:ext>
            </a:extLst>
          </p:cNvPr>
          <p:cNvSpPr txBox="1"/>
          <p:nvPr/>
        </p:nvSpPr>
        <p:spPr>
          <a:xfrm>
            <a:off x="0" y="935909"/>
            <a:ext cx="9143999" cy="59285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a file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users.txt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 some information. Use sort &lt;users.txt This is a sample for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stdin</a:t>
            </a:r>
          </a:p>
          <a:p>
            <a:pPr marL="228600" indent="-22860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directory structure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 dir1 dir1/dir1_1 dir1/dir1_2 dir1/dir1_3 dir2 dir2/dir2_1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. Execute </a:t>
            </a:r>
            <a:r>
              <a:rPr lang="fr-FR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 -ls dir1 dir2 &gt;stdout1.txt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cat stdout1.txt. This is in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stdout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stream redirection</a:t>
            </a:r>
          </a:p>
          <a:p>
            <a:pPr marL="228600" indent="-22860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Execute </a:t>
            </a:r>
            <a:r>
              <a:rPr lang="fr-FR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 -l 1&gt;list.txt </a:t>
            </a:r>
            <a:r>
              <a:rPr lang="fr-FR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 using file descriptor</a:t>
            </a:r>
            <a:endParaRPr lang="en-US" sz="1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28600" indent="-22860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Execute </a:t>
            </a:r>
            <a:r>
              <a:rPr lang="fr-FR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 -ls dir1 dir2 &gt;&gt;stdout1.txt </a:t>
            </a:r>
            <a:r>
              <a:rPr lang="fr-FR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 </a:t>
            </a:r>
            <a:r>
              <a:rPr lang="fr-FR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 -ls dir1 dir2 1&gt;&gt;stdout1.txt </a:t>
            </a:r>
            <a:r>
              <a:rPr lang="fr-FR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twice. Notice the result. This is an append stdout</a:t>
            </a:r>
          </a:p>
          <a:p>
            <a:pPr marL="228600" indent="-22860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fr-FR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Execute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ls -ls /something 2&gt;stderr1.txt</a:t>
            </a:r>
            <a:endParaRPr lang="en-US" sz="1400" dirty="0">
              <a:solidFill>
                <a:schemeClr val="tx1"/>
              </a:solidFill>
              <a:latin typeface="Courier New" panose="02070309020205020404" pitchFamily="49" charset="0"/>
              <a:ea typeface="Open Sans Extrabold" panose="020B0906030804020204" pitchFamily="34" charset="0"/>
              <a:cs typeface="Courier New" panose="02070309020205020404" pitchFamily="49" charset="0"/>
            </a:endParaRPr>
          </a:p>
          <a:p>
            <a:pPr marL="228600" indent="-22860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Execute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ls -ls /something 2&gt;&gt;stderr1.txt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twice</a:t>
            </a:r>
          </a:p>
          <a:p>
            <a:pPr marL="228600" indent="-22860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Execute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ls –l dir1 dir2 /something 1&gt;stdout1_1.txt 2&gt;stderr1_1.txt</a:t>
            </a:r>
          </a:p>
          <a:p>
            <a:pPr marL="228600" indent="-22860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Execute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ls –ls dir1 dir2 /something &gt; output.txt 2&gt;&amp;1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put the output and error in the same file</a:t>
            </a:r>
          </a:p>
          <a:p>
            <a:pPr marL="228600" indent="-22860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Tx/>
              <a:buAutoNum type="arabicPeriod"/>
            </a:pP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Execute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ls –ls dir1 dir2 /something &gt;&gt; output.txt 2&gt;&amp;1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twice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append the output and error in the same file</a:t>
            </a:r>
          </a:p>
          <a:p>
            <a:pPr marL="228600" indent="-22860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endParaRPr lang="en-US" sz="1400" b="1" dirty="0">
              <a:solidFill>
                <a:schemeClr val="tx1">
                  <a:lumMod val="50000"/>
                </a:schemeClr>
              </a:solidFill>
              <a:latin typeface="Courier New" panose="02070309020205020404" pitchFamily="49" charset="0"/>
              <a:ea typeface="Open Sans Extrabold" panose="020B090603080402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6040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26CD853B-C42D-9D15-447E-96810A6A1BF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File permissions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2E8504-E4A1-E9BA-7039-D1874A29F45E}"/>
              </a:ext>
            </a:extLst>
          </p:cNvPr>
          <p:cNvSpPr txBox="1"/>
          <p:nvPr/>
        </p:nvSpPr>
        <p:spPr>
          <a:xfrm>
            <a:off x="323110" y="984074"/>
            <a:ext cx="797568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a UNIX/LINUX system, every file belongs to both an owner and a group, and ownership rules on the file define who is allowed to read, write or execute a particular file;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6B6C25-FB2B-3C87-5446-897C1FEDE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669" y="2047760"/>
            <a:ext cx="7178662" cy="15393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D34580-D9F5-B9B5-1662-10FC821C13B0}"/>
              </a:ext>
            </a:extLst>
          </p:cNvPr>
          <p:cNvSpPr txBox="1"/>
          <p:nvPr/>
        </p:nvSpPr>
        <p:spPr>
          <a:xfrm>
            <a:off x="323110" y="3727489"/>
            <a:ext cx="9144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1</a:t>
            </a:r>
            <a:r>
              <a:rPr lang="en-US" baseline="30000" dirty="0"/>
              <a:t>st</a:t>
            </a:r>
            <a:r>
              <a:rPr lang="en-US" dirty="0"/>
              <a:t> column of output is the </a:t>
            </a:r>
            <a:r>
              <a:rPr lang="en-US" b="1" dirty="0"/>
              <a:t>file mode</a:t>
            </a:r>
            <a:r>
              <a:rPr lang="en-US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2</a:t>
            </a:r>
            <a:r>
              <a:rPr lang="en-US" baseline="30000" dirty="0"/>
              <a:t>nd</a:t>
            </a:r>
            <a:r>
              <a:rPr lang="en-US" dirty="0"/>
              <a:t> column indicates the </a:t>
            </a:r>
            <a:r>
              <a:rPr lang="en-US" b="1" dirty="0"/>
              <a:t>number of links</a:t>
            </a:r>
            <a:r>
              <a:rPr lang="en-US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3</a:t>
            </a:r>
            <a:r>
              <a:rPr lang="en-US" baseline="30000" dirty="0"/>
              <a:t>rd</a:t>
            </a:r>
            <a:r>
              <a:rPr lang="en-US" dirty="0"/>
              <a:t> column shows the file </a:t>
            </a:r>
            <a:r>
              <a:rPr lang="en-US" b="1" dirty="0"/>
              <a:t>owner</a:t>
            </a:r>
            <a:r>
              <a:rPr lang="en-US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4</a:t>
            </a:r>
            <a:r>
              <a:rPr lang="en-US" baseline="30000" dirty="0"/>
              <a:t>th</a:t>
            </a:r>
            <a:r>
              <a:rPr lang="en-US" dirty="0"/>
              <a:t> column shows </a:t>
            </a:r>
            <a:r>
              <a:rPr lang="en-US" b="1" dirty="0"/>
              <a:t>group</a:t>
            </a:r>
            <a:r>
              <a:rPr lang="en-US" dirty="0"/>
              <a:t> in the file belongs to;;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5</a:t>
            </a:r>
            <a:r>
              <a:rPr lang="en-US" baseline="30000" dirty="0"/>
              <a:t>th</a:t>
            </a:r>
            <a:r>
              <a:rPr lang="en-US" dirty="0"/>
              <a:t> column shows </a:t>
            </a:r>
            <a:r>
              <a:rPr lang="en-US" b="1" dirty="0"/>
              <a:t>the file size in bytes</a:t>
            </a:r>
            <a:r>
              <a:rPr lang="en-US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6</a:t>
            </a:r>
            <a:r>
              <a:rPr lang="en-US" baseline="30000" dirty="0"/>
              <a:t>th</a:t>
            </a:r>
            <a:r>
              <a:rPr lang="en-US" dirty="0"/>
              <a:t> column shows the </a:t>
            </a:r>
            <a:r>
              <a:rPr lang="en-US" b="1" dirty="0"/>
              <a:t>month</a:t>
            </a:r>
            <a:r>
              <a:rPr lang="en-US" dirty="0"/>
              <a:t> the file was created;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7</a:t>
            </a:r>
            <a:r>
              <a:rPr lang="en-US" baseline="30000" dirty="0"/>
              <a:t>th</a:t>
            </a:r>
            <a:r>
              <a:rPr lang="en-US" dirty="0"/>
              <a:t> column shows the </a:t>
            </a:r>
            <a:r>
              <a:rPr lang="en-US" b="1" dirty="0"/>
              <a:t>day</a:t>
            </a:r>
            <a:r>
              <a:rPr lang="en-US" dirty="0"/>
              <a:t> of the month file was created;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8</a:t>
            </a:r>
            <a:r>
              <a:rPr lang="en-US" baseline="30000" dirty="0"/>
              <a:t>th</a:t>
            </a:r>
            <a:r>
              <a:rPr lang="en-US" dirty="0"/>
              <a:t> column shows the </a:t>
            </a:r>
            <a:r>
              <a:rPr lang="en-US" b="1" dirty="0"/>
              <a:t>time</a:t>
            </a:r>
            <a:r>
              <a:rPr lang="en-US" dirty="0"/>
              <a:t> the file was created;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 the last column is the file </a:t>
            </a:r>
            <a:r>
              <a:rPr lang="en-US" b="1" dirty="0"/>
              <a:t>name</a:t>
            </a:r>
            <a:r>
              <a:rPr lang="en-US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087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51E1ED-F0DB-631B-04F3-C0C627BFB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3F977C6-24FE-B446-743C-AC39346E487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File permissions II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FA081B-0E91-F34D-D9DA-02CD12D2F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862" y="886037"/>
            <a:ext cx="6902276" cy="56528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148BFE3-5386-7015-B942-A0DDE8EFD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3823" y="5912002"/>
            <a:ext cx="4640177" cy="44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112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66D8DFC-B105-41E5-147B-D8DBEA9B95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The directory tree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8EA3A7-DACA-1356-D446-DEC8822F0B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3910"/>
            <a:ext cx="9144000" cy="603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625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3F977C6-24FE-B446-743C-AC39346E487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Permission Modes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999D41-3899-B6EA-2C67-760389407235}"/>
              </a:ext>
            </a:extLst>
          </p:cNvPr>
          <p:cNvSpPr txBox="1"/>
          <p:nvPr/>
        </p:nvSpPr>
        <p:spPr>
          <a:xfrm>
            <a:off x="240414" y="5459697"/>
            <a:ext cx="8468253" cy="8717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To give the file owner all permissions, and the group read permissions, you would do: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1D258A-6AB7-8E18-7326-FB07FD22C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018" y="4829848"/>
            <a:ext cx="4968671" cy="5554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582447-D487-1F07-BA5A-74A6249A57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0018" y="5950801"/>
            <a:ext cx="1120237" cy="3806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A56C05-D58D-89B9-A7A6-DE568BF22C8D}"/>
              </a:ext>
            </a:extLst>
          </p:cNvPr>
          <p:cNvSpPr txBox="1"/>
          <p:nvPr/>
        </p:nvSpPr>
        <p:spPr>
          <a:xfrm>
            <a:off x="148816" y="4393991"/>
            <a:ext cx="7169994" cy="8717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For example, to grant ONLY a file owner read, write and execute permissions, you would do: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502B91D-DC8B-D882-6E3D-983D2DA83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368" y="1017905"/>
            <a:ext cx="6312890" cy="3068447"/>
          </a:xfrm>
          <a:prstGeom prst="rect">
            <a:avLst/>
          </a:prstGeom>
        </p:spPr>
      </p:pic>
      <p:sp>
        <p:nvSpPr>
          <p:cNvPr id="11" name="Textfeld 22">
            <a:extLst>
              <a:ext uri="{FF2B5EF4-FFF2-40B4-BE49-F238E27FC236}">
                <a16:creationId xmlns:a16="http://schemas.microsoft.com/office/drawing/2014/main" id="{BBCCF49B-2452-C691-B6E4-2D6CA8586A88}"/>
              </a:ext>
            </a:extLst>
          </p:cNvPr>
          <p:cNvSpPr txBox="1">
            <a:spLocks noChangeAspect="1"/>
          </p:cNvSpPr>
          <p:nvPr/>
        </p:nvSpPr>
        <p:spPr>
          <a:xfrm>
            <a:off x="4322294" y="37946"/>
            <a:ext cx="4821706" cy="734407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2400" dirty="0">
                <a:latin typeface="Arial Black" panose="020B0A04020102020204" pitchFamily="34" charset="0"/>
                <a:cs typeface="Segoe UI" panose="020B0502040204020203" pitchFamily="34" charset="0"/>
              </a:rPr>
              <a:t>How to change permissions</a:t>
            </a:r>
          </a:p>
        </p:txBody>
      </p:sp>
    </p:spTree>
    <p:extLst>
      <p:ext uri="{BB962C8B-B14F-4D97-AF65-F5344CB8AC3E}">
        <p14:creationId xmlns:p14="http://schemas.microsoft.com/office/powerpoint/2010/main" val="22487747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3F977C6-24FE-B446-743C-AC39346E487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File permissions - Question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B4F89D-FFCD-DDB8-045A-6DB6665CD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5" y="1843043"/>
            <a:ext cx="9314009" cy="270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4798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3F977C6-24FE-B446-743C-AC39346E487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Create new user account in Linux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BE2F29E-6581-EBE4-7B28-A985E4AD5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657" y="1018222"/>
            <a:ext cx="9193313" cy="561117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AE2778A-2944-A44E-2E81-78B94EA0630A}"/>
              </a:ext>
            </a:extLst>
          </p:cNvPr>
          <p:cNvSpPr/>
          <p:nvPr/>
        </p:nvSpPr>
        <p:spPr>
          <a:xfrm>
            <a:off x="4278489" y="1018222"/>
            <a:ext cx="2269067" cy="3590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C8210C1-6FF6-C1B4-6FA1-D5515DCF410C}"/>
              </a:ext>
            </a:extLst>
          </p:cNvPr>
          <p:cNvSpPr/>
          <p:nvPr/>
        </p:nvSpPr>
        <p:spPr>
          <a:xfrm>
            <a:off x="4278489" y="5839778"/>
            <a:ext cx="1021645" cy="2066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259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3F977C6-24FE-B446-743C-AC39346E487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Grant admin privileges to a user/Delete user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159724-0124-E082-E314-6022EAA4F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216" y="918081"/>
            <a:ext cx="7954763" cy="10701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5AC77B-4D05-3F46-88D2-09B2EE75B20E}"/>
              </a:ext>
            </a:extLst>
          </p:cNvPr>
          <p:cNvSpPr txBox="1"/>
          <p:nvPr/>
        </p:nvSpPr>
        <p:spPr>
          <a:xfrm>
            <a:off x="288354" y="2082398"/>
            <a:ext cx="78184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must be a root user or must have sudo privileges in order to create a new user;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granting admin privileges to a new user, you can create another new user with this command: </a:t>
            </a:r>
            <a:r>
              <a:rPr lang="en-US" b="1" dirty="0">
                <a:solidFill>
                  <a:srgbClr val="00B050"/>
                </a:solidFill>
              </a:rPr>
              <a:t>sudo</a:t>
            </a:r>
            <a:r>
              <a:rPr lang="en-US" b="1" dirty="0"/>
              <a:t> </a:t>
            </a:r>
            <a:r>
              <a:rPr lang="en-US" b="1" dirty="0">
                <a:solidFill>
                  <a:srgbClr val="C00000"/>
                </a:solidFill>
              </a:rPr>
              <a:t>usermod</a:t>
            </a:r>
            <a:r>
              <a:rPr lang="en-US" b="1" dirty="0"/>
              <a:t> </a:t>
            </a:r>
            <a:r>
              <a:rPr lang="en-US" b="1" dirty="0">
                <a:solidFill>
                  <a:srgbClr val="C00000"/>
                </a:solidFill>
              </a:rPr>
              <a:t>–aG</a:t>
            </a:r>
            <a:r>
              <a:rPr lang="en-US" b="1" dirty="0"/>
              <a:t> </a:t>
            </a:r>
            <a:r>
              <a:rPr lang="en-US" b="1" dirty="0">
                <a:solidFill>
                  <a:srgbClr val="00B050"/>
                </a:solidFill>
              </a:rPr>
              <a:t>sudo</a:t>
            </a:r>
            <a:r>
              <a:rPr lang="en-US" b="1" dirty="0"/>
              <a:t> 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test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24A1B8-91D9-FBC9-2D73-DAC9DE252AC4}"/>
              </a:ext>
            </a:extLst>
          </p:cNvPr>
          <p:cNvSpPr txBox="1"/>
          <p:nvPr/>
        </p:nvSpPr>
        <p:spPr>
          <a:xfrm>
            <a:off x="288354" y="3178289"/>
            <a:ext cx="83370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Command  </a:t>
            </a:r>
            <a:r>
              <a:rPr lang="en-US" b="1" dirty="0">
                <a:solidFill>
                  <a:srgbClr val="00B050"/>
                </a:solidFill>
              </a:rPr>
              <a:t>cat</a:t>
            </a:r>
            <a:r>
              <a:rPr lang="en-US" b="1" dirty="0"/>
              <a:t> /</a:t>
            </a:r>
            <a:r>
              <a:rPr lang="en-US" b="1" dirty="0" err="1"/>
              <a:t>etc</a:t>
            </a:r>
            <a:r>
              <a:rPr lang="en-US" b="1" dirty="0"/>
              <a:t>/passwd  </a:t>
            </a:r>
            <a:r>
              <a:rPr lang="en-US" dirty="0"/>
              <a:t>lists all the existing users;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Command  </a:t>
            </a:r>
            <a:r>
              <a:rPr lang="en-US" dirty="0">
                <a:solidFill>
                  <a:srgbClr val="114374"/>
                </a:solidFill>
              </a:rPr>
              <a:t>for changing the password to a user is </a:t>
            </a:r>
            <a:r>
              <a:rPr lang="en-US" b="1" dirty="0">
                <a:solidFill>
                  <a:srgbClr val="00B050"/>
                </a:solidFill>
              </a:rPr>
              <a:t>passwd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6D0CF2-199D-6750-E088-0CDAC3D38E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906" y="3824620"/>
            <a:ext cx="4815451" cy="158345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48BE478-DED6-D69D-B533-D2ADC00C79C9}"/>
              </a:ext>
            </a:extLst>
          </p:cNvPr>
          <p:cNvSpPr txBox="1"/>
          <p:nvPr/>
        </p:nvSpPr>
        <p:spPr>
          <a:xfrm>
            <a:off x="288354" y="5421623"/>
            <a:ext cx="850080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delete a user you must also have an administrative account or a root account;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4374"/>
                </a:solidFill>
              </a:rPr>
              <a:t>The command for deleting a user is: </a:t>
            </a:r>
            <a:r>
              <a:rPr lang="en-US" b="1" dirty="0">
                <a:solidFill>
                  <a:srgbClr val="00B050"/>
                </a:solidFill>
              </a:rPr>
              <a:t>sudo</a:t>
            </a:r>
            <a:r>
              <a:rPr lang="en-US" b="1" dirty="0">
                <a:solidFill>
                  <a:srgbClr val="114374"/>
                </a:solidFill>
              </a:rPr>
              <a:t> deluser username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C265062-49E7-D4D0-49A9-3431EEB66B18}"/>
              </a:ext>
            </a:extLst>
          </p:cNvPr>
          <p:cNvSpPr/>
          <p:nvPr/>
        </p:nvSpPr>
        <p:spPr>
          <a:xfrm>
            <a:off x="4456869" y="918080"/>
            <a:ext cx="3377620" cy="2446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738DFA-6FE6-EDEA-AA8B-5A38EF939C75}"/>
              </a:ext>
            </a:extLst>
          </p:cNvPr>
          <p:cNvSpPr/>
          <p:nvPr/>
        </p:nvSpPr>
        <p:spPr>
          <a:xfrm>
            <a:off x="4197561" y="3796140"/>
            <a:ext cx="803417" cy="2904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5979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F6328-9D79-4151-963A-3A60F5DD5E69}" type="datetime1">
              <a:rPr lang="en-US" smtClean="0"/>
              <a:t>3/15/2025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2A5F8-8CE5-4595-6AE0-51752B69D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422" y="969724"/>
            <a:ext cx="8737394" cy="5207239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3 users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test_user1_1 test_user1_2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test_user2.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 use any password but for safety would be recommended to use pwd=password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 adduser [username]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2.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 the command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 /etc/group.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groups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cmd for one of new user created and for your current user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groups [user_name]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 Run also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 [user_name]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 one of new users added and for your user. Try to understand what you see there</a:t>
            </a:r>
            <a:endParaRPr lang="en-US" sz="14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3.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 2 new groups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group1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group2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 Use for that command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 groupadd [group_name]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After you finish verify that groups were added. See above how. Also you can check that by using command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getent group [group_name] 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getent – get entity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4.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Add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test_user1_1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test_user1_2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group1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test_user2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group2.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usermod -aG [group_name] [user_name]. 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 command </a:t>
            </a:r>
            <a:r>
              <a:rPr lang="en-US" sz="1400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getent group [group_name] 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see that users added to group.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5.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Open 3 terminal windows for each new user created.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not close terminal used until now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6.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 Try to create a new user by using terminal open from test_user1_1. What’s happening ?. Ok let’s fix and allow our user to be able to execute sudo commands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7.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Open initial terminal session (student one) and add test_user1_1 to sudo group.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sudo usermod -aG sudo test_user1_1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8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. Close session for test_user1_1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(Ctr+D)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and login again. Try step 6.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  <a:sym typeface="Wingdings" panose="05000000000000000000" pitchFamily="2" charset="2"/>
              </a:rPr>
              <a:t> You accomplish first sudo rights settings.</a:t>
            </a:r>
            <a:endParaRPr lang="en-US" sz="1400" dirty="0">
              <a:solidFill>
                <a:srgbClr val="0070C0"/>
              </a:solidFill>
              <a:latin typeface="Courier New" panose="02070309020205020404" pitchFamily="49" charset="0"/>
              <a:ea typeface="Open Sans Extrabold" panose="020B0906030804020204" pitchFamily="34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9.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Go to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user1_1 be sure that you are in user folder and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create a folder called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lab_3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10.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Go to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test_user1_2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and try to enter into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folder home/test_user1_1.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You can’t.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Why? look at rights and group for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home/test_user1_1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11.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Let’s change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test_user1_1 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folder to be part as 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group1.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sudo </a:t>
            </a:r>
            <a:r>
              <a:rPr lang="en-US" sz="1400" b="1" dirty="0">
                <a:solidFill>
                  <a:srgbClr val="00990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chgrp group1 test_user1_1.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Run command from test_user1_1 terminal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12. 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Try again step 10. Now you can access folder content. Try to enter folder lab3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Is not possible. Look at permissions. Execute again step 11 with –R option.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Try again. Now you can access lab3. Look at permissions </a:t>
            </a:r>
          </a:p>
          <a:p>
            <a:pPr marL="0" indent="0">
              <a:buNone/>
            </a:pPr>
            <a:endParaRPr lang="en-US" sz="1100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20E6F48F-274C-B7ED-3C3C-FBBA873C69B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Practice</a:t>
            </a:r>
          </a:p>
        </p:txBody>
      </p:sp>
      <p:sp>
        <p:nvSpPr>
          <p:cNvPr id="4" name="Textfeld 22">
            <a:extLst>
              <a:ext uri="{FF2B5EF4-FFF2-40B4-BE49-F238E27FC236}">
                <a16:creationId xmlns:a16="http://schemas.microsoft.com/office/drawing/2014/main" id="{8E62F83B-AD76-A876-0A80-FCDC84513ED6}"/>
              </a:ext>
            </a:extLst>
          </p:cNvPr>
          <p:cNvSpPr txBox="1">
            <a:spLocks noChangeAspect="1"/>
          </p:cNvSpPr>
          <p:nvPr/>
        </p:nvSpPr>
        <p:spPr>
          <a:xfrm>
            <a:off x="2630079" y="38714"/>
            <a:ext cx="6299738" cy="699081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b="1" dirty="0">
                <a:cs typeface="Courier New" panose="02070309020205020404" pitchFamily="49" charset="0"/>
              </a:rPr>
              <a:t>Create users/groups set user rights for directories/files</a:t>
            </a:r>
            <a:endParaRPr lang="en-US" b="1" dirty="0">
              <a:latin typeface="Arial Black" panose="020B0A04020102020204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feld 22">
            <a:extLst>
              <a:ext uri="{FF2B5EF4-FFF2-40B4-BE49-F238E27FC236}">
                <a16:creationId xmlns:a16="http://schemas.microsoft.com/office/drawing/2014/main" id="{D7581115-8726-107D-EE39-372D07FAB399}"/>
              </a:ext>
            </a:extLst>
          </p:cNvPr>
          <p:cNvSpPr txBox="1">
            <a:spLocks noChangeAspect="1"/>
          </p:cNvSpPr>
          <p:nvPr/>
        </p:nvSpPr>
        <p:spPr>
          <a:xfrm>
            <a:off x="6458002" y="6236123"/>
            <a:ext cx="2601157" cy="364313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dirty="0">
                <a:latin typeface="Arial Black" panose="020B0A04020102020204" pitchFamily="34" charset="0"/>
                <a:cs typeface="Segoe UI" panose="020B0502040204020203" pitchFamily="34" charset="0"/>
              </a:rPr>
              <a:t>UNIX access rights</a:t>
            </a:r>
          </a:p>
        </p:txBody>
      </p:sp>
    </p:spTree>
    <p:extLst>
      <p:ext uri="{BB962C8B-B14F-4D97-AF65-F5344CB8AC3E}">
        <p14:creationId xmlns:p14="http://schemas.microsoft.com/office/powerpoint/2010/main" val="6188484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F6328-9D79-4151-963A-3A60F5DD5E69}" type="datetime1">
              <a:rPr lang="en-US" smtClean="0"/>
              <a:t>3/15/2025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2A5F8-8CE5-4595-6AE0-51752B69D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804" y="1065229"/>
            <a:ext cx="8647012" cy="511173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13.Go to 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/home/test_user1_1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 Try to create a folder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 testdir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 Is not possible. Go to home look at permissions. Why ?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14.Ok so the users from group doesn’t have right for write. Go to test_user1_1 and execute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chmod g+w </a:t>
            </a:r>
            <a:r>
              <a:rPr lang="en-US" sz="12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/home/test_user1_1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 to /home an look at permissions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15. Repeat step 13 (in test_user1_2 terminal). Ok now it’s possible to create testdir. List folder content. Notice that new directory created is owned by test_user1_2 and is under group test_user1_2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16. Go to test_user2 terminal. Try to access </a:t>
            </a:r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cd /home/test_user1_1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. Try to list </a:t>
            </a:r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ls /home/test_user1_1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 It’s not possible because for that folder test_user2 is considered in others category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17. Go to test_user1_1 terminal and change rights for others </a:t>
            </a:r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chmod 774 home/test_user1_1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. Go back to test_user2. Try </a:t>
            </a:r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cd /home/test_user1_1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and try </a:t>
            </a:r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ls /home/test_user1_1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.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18. Go to test_user1_1 terminal and change rights for others </a:t>
            </a:r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chmod 777 home/test_user1_1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. Go back to test_user2. Try </a:t>
            </a:r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cd /home/test_user1_1 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and try </a:t>
            </a:r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ls /home/test_user1_1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. Now try </a:t>
            </a:r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mkdir /home/test_user1_1/testdir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19 Delete test_user1_2 from group1 gpasswd -d test_user1_2 group1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20 Try to see what’s happening when try to access /home/test_user1_1 from test_user1_2 terminal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21 </a:t>
            </a:r>
            <a:r>
              <a:rPr lang="en-US" sz="1200" dirty="0">
                <a:solidFill>
                  <a:srgbClr val="00B050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sudo deluser --remove-home test_user2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ea typeface="Open Sans Extrabold" panose="020B0906030804020204" pitchFamily="34" charset="0"/>
                <a:cs typeface="Courier New" panose="02070309020205020404" pitchFamily="49" charset="0"/>
              </a:rPr>
              <a:t>. Look to messages when command executed. Look in home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endParaRPr lang="en-US" sz="1200" dirty="0">
              <a:solidFill>
                <a:schemeClr val="tx1"/>
              </a:solidFill>
              <a:latin typeface="Courier New" panose="02070309020205020404" pitchFamily="49" charset="0"/>
              <a:ea typeface="Open Sans Extrabold" panose="020B0906030804020204" pitchFamily="34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endParaRPr lang="en-US" sz="1200" dirty="0">
              <a:solidFill>
                <a:schemeClr val="tx1">
                  <a:lumMod val="50000"/>
                </a:schemeClr>
              </a:solidFill>
              <a:latin typeface="Courier New" panose="02070309020205020404" pitchFamily="49" charset="0"/>
              <a:ea typeface="Open Sans Extrabold" panose="020B0906030804020204" pitchFamily="34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B848A144-63D9-F199-82E8-517B2702989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Practice</a:t>
            </a:r>
          </a:p>
        </p:txBody>
      </p:sp>
      <p:sp>
        <p:nvSpPr>
          <p:cNvPr id="4" name="Textfeld 22">
            <a:extLst>
              <a:ext uri="{FF2B5EF4-FFF2-40B4-BE49-F238E27FC236}">
                <a16:creationId xmlns:a16="http://schemas.microsoft.com/office/drawing/2014/main" id="{95CFBD2D-438A-F70C-4C6B-6BD2D205D6F3}"/>
              </a:ext>
            </a:extLst>
          </p:cNvPr>
          <p:cNvSpPr txBox="1">
            <a:spLocks noChangeAspect="1"/>
          </p:cNvSpPr>
          <p:nvPr/>
        </p:nvSpPr>
        <p:spPr>
          <a:xfrm>
            <a:off x="2630079" y="38714"/>
            <a:ext cx="6299738" cy="699081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b="1" dirty="0">
                <a:cs typeface="Courier New" panose="02070309020205020404" pitchFamily="49" charset="0"/>
              </a:rPr>
              <a:t>Create users/groups set user rights for directories/files</a:t>
            </a:r>
            <a:endParaRPr lang="en-US" b="1" dirty="0">
              <a:latin typeface="Arial Black" panose="020B0A04020102020204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feld 22">
            <a:extLst>
              <a:ext uri="{FF2B5EF4-FFF2-40B4-BE49-F238E27FC236}">
                <a16:creationId xmlns:a16="http://schemas.microsoft.com/office/drawing/2014/main" id="{B9C7DED0-87C8-2D3E-DE2C-1E1491129D18}"/>
              </a:ext>
            </a:extLst>
          </p:cNvPr>
          <p:cNvSpPr txBox="1">
            <a:spLocks noChangeAspect="1"/>
          </p:cNvSpPr>
          <p:nvPr/>
        </p:nvSpPr>
        <p:spPr>
          <a:xfrm>
            <a:off x="6458002" y="6236123"/>
            <a:ext cx="2601157" cy="364313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dirty="0">
                <a:latin typeface="Arial Black" panose="020B0A04020102020204" pitchFamily="34" charset="0"/>
                <a:cs typeface="Segoe UI" panose="020B0502040204020203" pitchFamily="34" charset="0"/>
              </a:rPr>
              <a:t>UNIX access rights</a:t>
            </a:r>
          </a:p>
        </p:txBody>
      </p:sp>
    </p:spTree>
    <p:extLst>
      <p:ext uri="{BB962C8B-B14F-4D97-AF65-F5344CB8AC3E}">
        <p14:creationId xmlns:p14="http://schemas.microsoft.com/office/powerpoint/2010/main" val="41325242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0315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66D8DFC-B105-41E5-147B-D8DBEA9B95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The directory tree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42FFAA-A04D-8316-350B-A62238DCD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3015"/>
            <a:ext cx="9144000" cy="449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07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11B69435-9F51-F4B4-ACD4-30057C075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3805"/>
            <a:ext cx="5578323" cy="270533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66D8DFC-B105-41E5-147B-D8DBEA9B95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The directory tree	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D052A7-C592-7012-78C3-0B7A4D9774B9}"/>
              </a:ext>
            </a:extLst>
          </p:cNvPr>
          <p:cNvSpPr/>
          <p:nvPr/>
        </p:nvSpPr>
        <p:spPr>
          <a:xfrm>
            <a:off x="411825" y="1238250"/>
            <a:ext cx="411480" cy="24003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8AC915-091D-CC5E-8509-E029EE46A33A}"/>
              </a:ext>
            </a:extLst>
          </p:cNvPr>
          <p:cNvSpPr/>
          <p:nvPr/>
        </p:nvSpPr>
        <p:spPr>
          <a:xfrm>
            <a:off x="4160520" y="1261110"/>
            <a:ext cx="411480" cy="24003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BC96B57-FED4-9475-8740-0EAF61DEF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4460" y="3754769"/>
            <a:ext cx="6444495" cy="310323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1D052A7-C592-7012-78C3-0B7A4D9774B9}"/>
              </a:ext>
            </a:extLst>
          </p:cNvPr>
          <p:cNvSpPr/>
          <p:nvPr/>
        </p:nvSpPr>
        <p:spPr>
          <a:xfrm>
            <a:off x="1920000" y="3994728"/>
            <a:ext cx="411480" cy="24003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58BCDC-9FD6-5332-F42C-A7CF93BCBE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9859" y="1091958"/>
            <a:ext cx="6454141" cy="305954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8332235-050E-751D-C8E9-277C1A827806}"/>
              </a:ext>
            </a:extLst>
          </p:cNvPr>
          <p:cNvSpPr/>
          <p:nvPr/>
        </p:nvSpPr>
        <p:spPr>
          <a:xfrm>
            <a:off x="3208020" y="1304913"/>
            <a:ext cx="411480" cy="24003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697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7CF1A2C-E35F-93CF-F744-C8C5AEFA4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99" y="948251"/>
            <a:ext cx="5563082" cy="264436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66D8DFC-B105-41E5-147B-D8DBEA9B95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The directory tree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8AC915-091D-CC5E-8509-E029EE46A33A}"/>
              </a:ext>
            </a:extLst>
          </p:cNvPr>
          <p:cNvSpPr/>
          <p:nvPr/>
        </p:nvSpPr>
        <p:spPr>
          <a:xfrm>
            <a:off x="563880" y="1089660"/>
            <a:ext cx="411480" cy="24003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F3A9ABF-2DAA-AF13-F22F-D224FC305A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0310" y="2514447"/>
            <a:ext cx="6968532" cy="369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364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66D8DFC-B105-41E5-147B-D8DBEA9B95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Absolute vs. relative path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455BB3-0D3C-DDF8-FD23-58B3EE7FD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3912"/>
            <a:ext cx="9144000" cy="603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452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66D8DFC-B105-41E5-147B-D8DBEA9B95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5 minutes practice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4A26C8-9F27-F11D-19A8-B9C96B0BF4F3}"/>
              </a:ext>
            </a:extLst>
          </p:cNvPr>
          <p:cNvSpPr txBox="1"/>
          <p:nvPr/>
        </p:nvSpPr>
        <p:spPr>
          <a:xfrm>
            <a:off x="811530" y="1228397"/>
            <a:ext cx="1503938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pwd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cd 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cd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cd 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cd ~</a:t>
            </a:r>
          </a:p>
        </p:txBody>
      </p:sp>
      <p:sp>
        <p:nvSpPr>
          <p:cNvPr id="4" name="Textfeld 22">
            <a:extLst>
              <a:ext uri="{FF2B5EF4-FFF2-40B4-BE49-F238E27FC236}">
                <a16:creationId xmlns:a16="http://schemas.microsoft.com/office/drawing/2014/main" id="{563F9A21-7B3D-251A-C326-B1FBCDFF1810}"/>
              </a:ext>
            </a:extLst>
          </p:cNvPr>
          <p:cNvSpPr txBox="1">
            <a:spLocks noChangeAspect="1"/>
          </p:cNvSpPr>
          <p:nvPr/>
        </p:nvSpPr>
        <p:spPr>
          <a:xfrm>
            <a:off x="5244419" y="145812"/>
            <a:ext cx="3800476" cy="532287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2400" dirty="0">
                <a:latin typeface="Arial Black" panose="020B0A04020102020204" pitchFamily="34" charset="0"/>
                <a:cs typeface="Segoe UI" panose="020B0502040204020203" pitchFamily="34" charset="0"/>
              </a:rPr>
              <a:t>Navigation commands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B7930A-276D-54C1-7241-8085858B4945}"/>
              </a:ext>
            </a:extLst>
          </p:cNvPr>
          <p:cNvSpPr txBox="1"/>
          <p:nvPr/>
        </p:nvSpPr>
        <p:spPr>
          <a:xfrm>
            <a:off x="3595807" y="969822"/>
            <a:ext cx="807153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 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 ~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 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 –l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 –a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 -F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 /home/xdianaelena</a:t>
            </a:r>
          </a:p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/Desktop</a:t>
            </a:r>
          </a:p>
        </p:txBody>
      </p:sp>
    </p:spTree>
    <p:extLst>
      <p:ext uri="{BB962C8B-B14F-4D97-AF65-F5344CB8AC3E}">
        <p14:creationId xmlns:p14="http://schemas.microsoft.com/office/powerpoint/2010/main" val="274759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66D8DFC-B105-41E5-147B-D8DBEA9B95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</a:rPr>
              <a:t>Quiz: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4A26C8-9F27-F11D-19A8-B9C96B0BF4F3}"/>
              </a:ext>
            </a:extLst>
          </p:cNvPr>
          <p:cNvSpPr txBox="1"/>
          <p:nvPr/>
        </p:nvSpPr>
        <p:spPr>
          <a:xfrm>
            <a:off x="214184" y="969724"/>
            <a:ext cx="892981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Which character is used to represent the root directory ?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.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\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/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..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~</a:t>
            </a:r>
          </a:p>
          <a:p>
            <a:pPr marL="1657350" lvl="2" indent="-742950">
              <a:buFont typeface="+mj-lt"/>
              <a:buAutoNum type="alphaLcParenR"/>
            </a:pPr>
            <a:endParaRPr lang="en-US" sz="2000" dirty="0">
              <a:solidFill>
                <a:srgbClr val="30314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demy Sans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000" dirty="0">
                <a:solidFill>
                  <a:srgbClr val="303141"/>
                </a:solidFill>
                <a:latin typeface="Udemy Sans"/>
              </a:rPr>
              <a:t>W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hich of those will be a valid </a:t>
            </a:r>
            <a:r>
              <a:rPr lang="en-US" sz="2000" b="1" i="0" dirty="0">
                <a:solidFill>
                  <a:srgbClr val="303141"/>
                </a:solidFill>
                <a:effectLst/>
                <a:latin typeface="Udemy Sans"/>
              </a:rPr>
              <a:t>absolute pathname </a:t>
            </a: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of the file </a:t>
            </a:r>
          </a:p>
          <a:p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numbers.txt ??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/home/xdianaelena/documents/numbers.txt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home/xdianaelena/documents/numbers.txt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./documents/numbers.txt</a:t>
            </a:r>
            <a:endParaRPr lang="en-US" sz="2000" dirty="0">
              <a:solidFill>
                <a:srgbClr val="303141"/>
              </a:solidFill>
              <a:latin typeface="Udemy Sans"/>
            </a:endParaRPr>
          </a:p>
          <a:p>
            <a:pPr marL="1657350" lvl="2" indent="-742950">
              <a:buFont typeface="+mj-lt"/>
              <a:buAutoNum type="alphaLcParenR"/>
            </a:pPr>
            <a:endParaRPr lang="en-US" sz="2000" dirty="0">
              <a:solidFill>
                <a:srgbClr val="303141"/>
              </a:solidFill>
              <a:latin typeface="Udemy Sans"/>
            </a:endParaRPr>
          </a:p>
        </p:txBody>
      </p:sp>
      <p:sp>
        <p:nvSpPr>
          <p:cNvPr id="4" name="Textfeld 22">
            <a:extLst>
              <a:ext uri="{FF2B5EF4-FFF2-40B4-BE49-F238E27FC236}">
                <a16:creationId xmlns:a16="http://schemas.microsoft.com/office/drawing/2014/main" id="{563F9A21-7B3D-251A-C326-B1FBCDFF1810}"/>
              </a:ext>
            </a:extLst>
          </p:cNvPr>
          <p:cNvSpPr txBox="1">
            <a:spLocks noChangeAspect="1"/>
          </p:cNvSpPr>
          <p:nvPr/>
        </p:nvSpPr>
        <p:spPr>
          <a:xfrm>
            <a:off x="5244419" y="145812"/>
            <a:ext cx="3800476" cy="532287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2400" dirty="0">
                <a:latin typeface="Arial Black" panose="020B0A04020102020204" pitchFamily="34" charset="0"/>
                <a:cs typeface="Segoe UI" panose="020B0502040204020203" pitchFamily="34" charset="0"/>
              </a:rPr>
              <a:t>Navigation commands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4A26C8-9F27-F11D-19A8-B9C96B0BF4F3}"/>
              </a:ext>
            </a:extLst>
          </p:cNvPr>
          <p:cNvSpPr txBox="1"/>
          <p:nvPr/>
        </p:nvSpPr>
        <p:spPr>
          <a:xfrm>
            <a:off x="214184" y="5063152"/>
            <a:ext cx="668163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 startAt="3"/>
            </a:pPr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Under which directory can you find google earth program </a:t>
            </a:r>
          </a:p>
          <a:p>
            <a:r>
              <a:rPr lang="en-US" sz="2000" b="0" i="0" dirty="0">
                <a:solidFill>
                  <a:srgbClr val="303141"/>
                </a:solidFill>
                <a:effectLst/>
                <a:latin typeface="Udemy Sans"/>
              </a:rPr>
              <a:t>(not installed by default) located ?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tmp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home</a:t>
            </a:r>
          </a:p>
          <a:p>
            <a:pPr marL="1657350" lvl="2" indent="-742950">
              <a:buFont typeface="+mj-lt"/>
              <a:buAutoNum type="alphaLcParenR"/>
            </a:pPr>
            <a:r>
              <a:rPr lang="en-US" sz="2000" dirty="0">
                <a:solidFill>
                  <a:srgbClr val="30314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demy Sans"/>
              </a:rPr>
              <a:t>opt</a:t>
            </a:r>
          </a:p>
          <a:p>
            <a:pPr marL="1657350" lvl="2" indent="-742950">
              <a:buFont typeface="+mj-lt"/>
              <a:buAutoNum type="alphaLcParenR"/>
            </a:pPr>
            <a:endParaRPr lang="en-US" sz="2000" dirty="0">
              <a:solidFill>
                <a:srgbClr val="303141"/>
              </a:solidFill>
              <a:latin typeface="Udemy Sans"/>
            </a:endParaRPr>
          </a:p>
        </p:txBody>
      </p:sp>
    </p:spTree>
    <p:extLst>
      <p:ext uri="{BB962C8B-B14F-4D97-AF65-F5344CB8AC3E}">
        <p14:creationId xmlns:p14="http://schemas.microsoft.com/office/powerpoint/2010/main" val="642121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66D8DFC-B105-41E5-147B-D8DBEA9B95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5 minutes practice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4A26C8-9F27-F11D-19A8-B9C96B0BF4F3}"/>
              </a:ext>
            </a:extLst>
          </p:cNvPr>
          <p:cNvSpPr txBox="1"/>
          <p:nvPr/>
        </p:nvSpPr>
        <p:spPr>
          <a:xfrm>
            <a:off x="194324" y="969724"/>
            <a:ext cx="894967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2000" dirty="0"/>
              <a:t>   Listing Files and Modifying Timestamps:</a:t>
            </a:r>
          </a:p>
          <a:p>
            <a:pPr marL="2114550" lvl="3" indent="-74295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 a terminal</a:t>
            </a:r>
          </a:p>
          <a:p>
            <a:pPr marL="2114550" lvl="3" indent="-74295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 the following command to list all files and timestamps: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–l</a:t>
            </a:r>
          </a:p>
          <a:p>
            <a:pPr marL="2114550" lvl="3" indent="-7429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43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Create/update a file called Templates using: </a:t>
            </a:r>
          </a:p>
          <a:p>
            <a:pPr lvl="3"/>
            <a:r>
              <a:rPr lang="en-US" dirty="0">
                <a:solidFill>
                  <a:srgbClr val="1143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   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touch</a:t>
            </a:r>
            <a:r>
              <a:rPr lang="en-US" dirty="0">
                <a:solidFill>
                  <a:srgbClr val="1143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Templates then do again the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</a:t>
            </a:r>
            <a:r>
              <a:rPr lang="en-US" dirty="0">
                <a:solidFill>
                  <a:srgbClr val="1143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–l</a:t>
            </a:r>
            <a:r>
              <a:rPr lang="en-US" dirty="0">
                <a:solidFill>
                  <a:srgbClr val="1143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to see changes</a:t>
            </a:r>
          </a:p>
        </p:txBody>
      </p:sp>
      <p:sp>
        <p:nvSpPr>
          <p:cNvPr id="4" name="Textfeld 22">
            <a:extLst>
              <a:ext uri="{FF2B5EF4-FFF2-40B4-BE49-F238E27FC236}">
                <a16:creationId xmlns:a16="http://schemas.microsoft.com/office/drawing/2014/main" id="{563F9A21-7B3D-251A-C326-B1FBCDFF1810}"/>
              </a:ext>
            </a:extLst>
          </p:cNvPr>
          <p:cNvSpPr txBox="1">
            <a:spLocks noChangeAspect="1"/>
          </p:cNvSpPr>
          <p:nvPr/>
        </p:nvSpPr>
        <p:spPr>
          <a:xfrm>
            <a:off x="5244419" y="145812"/>
            <a:ext cx="3800476" cy="532287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2400" dirty="0">
                <a:latin typeface="Arial Black" panose="020B0A04020102020204" pitchFamily="34" charset="0"/>
                <a:cs typeface="Segoe UI" panose="020B0502040204020203" pitchFamily="34" charset="0"/>
              </a:rPr>
              <a:t>Working with files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515F3E-1DB1-29D1-E61D-DA034EBE3AB7}"/>
              </a:ext>
            </a:extLst>
          </p:cNvPr>
          <p:cNvSpPr txBox="1"/>
          <p:nvPr/>
        </p:nvSpPr>
        <p:spPr>
          <a:xfrm>
            <a:off x="194324" y="2477829"/>
            <a:ext cx="8850571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2.	Creating and Removing Empty Directories: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 to Desktop with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Desktop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a new directory named Exemplu with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mkdir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Exemplu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three additional directories with: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mkdir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b c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Clear the terminal with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 a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–l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verify if the new directories were created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Remove empty directories: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rmdir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b 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3C42CC-6999-2995-ECC9-FE68604D5376}"/>
              </a:ext>
            </a:extLst>
          </p:cNvPr>
          <p:cNvSpPr txBox="1"/>
          <p:nvPr/>
        </p:nvSpPr>
        <p:spPr>
          <a:xfrm>
            <a:off x="214184" y="4565064"/>
            <a:ext cx="903268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3.	Creating and Removing Non-Empty Directories: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 to Exemplu directory with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Exemplu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 a new empty file with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touch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ex1.txt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List contents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ls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 back to previous directory using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cd ..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Try to remove Exemplu with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rmdir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-&gt; error: failed to remove directory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Remove a directory forcefully with files inside: 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rm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–R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Exemplu</a:t>
            </a:r>
          </a:p>
        </p:txBody>
      </p:sp>
    </p:spTree>
    <p:extLst>
      <p:ext uri="{BB962C8B-B14F-4D97-AF65-F5344CB8AC3E}">
        <p14:creationId xmlns:p14="http://schemas.microsoft.com/office/powerpoint/2010/main" val="1920733578"/>
      </p:ext>
    </p:extLst>
  </p:cSld>
  <p:clrMapOvr>
    <a:masterClrMapping/>
  </p:clrMapOvr>
</p:sld>
</file>

<file path=ppt/theme/theme1.xml><?xml version="1.0" encoding="utf-8"?>
<a:theme xmlns:a="http://schemas.openxmlformats.org/drawingml/2006/main" name="Slide cu continut text">
  <a:themeElements>
    <a:clrScheme name="CSThemeColors">
      <a:dk1>
        <a:srgbClr val="004174"/>
      </a:dk1>
      <a:lt1>
        <a:sysClr val="window" lastClr="FFFFFF"/>
      </a:lt1>
      <a:dk2>
        <a:srgbClr val="004174"/>
      </a:dk2>
      <a:lt2>
        <a:srgbClr val="F5E1BE"/>
      </a:lt2>
      <a:accent1>
        <a:srgbClr val="004174"/>
      </a:accent1>
      <a:accent2>
        <a:srgbClr val="F5E1BE"/>
      </a:accent2>
      <a:accent3>
        <a:srgbClr val="004174"/>
      </a:accent3>
      <a:accent4>
        <a:srgbClr val="F5E1BE"/>
      </a:accent4>
      <a:accent5>
        <a:srgbClr val="004174"/>
      </a:accent5>
      <a:accent6>
        <a:srgbClr val="F5E1BE"/>
      </a:accent6>
      <a:hlink>
        <a:srgbClr val="004174"/>
      </a:hlink>
      <a:folHlink>
        <a:srgbClr val="F5E1BE"/>
      </a:folHlink>
    </a:clrScheme>
    <a:fontScheme name="CSThemeFonts">
      <a:majorFont>
        <a:latin typeface="Oswald Regular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6ecfacbe-31ad-493b-8038-696ca31d2afe}" enabled="1" method="Privileged" siteId="{763b2760-45c5-46d3-883e-29705bba49b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3535</Words>
  <Application>Microsoft Office PowerPoint</Application>
  <PresentationFormat>On-screen Show (4:3)</PresentationFormat>
  <Paragraphs>327</Paragraphs>
  <Slides>26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Aptos</vt:lpstr>
      <vt:lpstr>Arial</vt:lpstr>
      <vt:lpstr>Arial Black</vt:lpstr>
      <vt:lpstr>Calibri</vt:lpstr>
      <vt:lpstr>Consolas</vt:lpstr>
      <vt:lpstr>Courier New</vt:lpstr>
      <vt:lpstr>Lato</vt:lpstr>
      <vt:lpstr>Oswald Regular</vt:lpstr>
      <vt:lpstr>Udemy Sans</vt:lpstr>
      <vt:lpstr>Wingdings</vt:lpstr>
      <vt:lpstr>Slide cu continut text</vt:lpstr>
      <vt:lpstr>Unix Recap – Lab.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DIANA-FLORINA SOTROPA</dc:creator>
  <cp:lastModifiedBy>Diana Horincar</cp:lastModifiedBy>
  <cp:revision>353</cp:revision>
  <dcterms:created xsi:type="dcterms:W3CDTF">2021-11-02T13:21:59Z</dcterms:created>
  <dcterms:modified xsi:type="dcterms:W3CDTF">2025-03-15T16:09:09Z</dcterms:modified>
</cp:coreProperties>
</file>

<file path=docProps/thumbnail.jpeg>
</file>